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D5EF4-31D5-40C5-A878-60463510C2AF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00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簡介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3000" smtClean="0">
                <a:latin typeface="Square721 BT" pitchFamily="34" charset="0"/>
              </a:rPr>
              <a:t>原名為</a:t>
            </a:r>
            <a:r>
              <a:rPr lang="zh-TW" altLang="en-US" sz="3000" smtClean="0"/>
              <a:t>「新竹州自動車運輸株式會社」</a:t>
            </a:r>
          </a:p>
          <a:p>
            <a:pPr eaLnBrk="1" hangingPunct="1"/>
            <a:r>
              <a:rPr lang="zh-TW" altLang="en-US" sz="3000" smtClean="0"/>
              <a:t>創立於</a:t>
            </a:r>
            <a:r>
              <a:rPr lang="en-US" altLang="zh-TW" sz="3000" smtClean="0">
                <a:latin typeface="Square721 BT" pitchFamily="34" charset="0"/>
              </a:rPr>
              <a:t>1938</a:t>
            </a:r>
            <a:r>
              <a:rPr lang="zh-TW" altLang="en-US" sz="3000" smtClean="0"/>
              <a:t>年</a:t>
            </a:r>
          </a:p>
          <a:p>
            <a:pPr lvl="1" eaLnBrk="1" hangingPunct="1"/>
            <a:r>
              <a:rPr lang="zh-TW" altLang="en-US" sz="2600" smtClean="0"/>
              <a:t>至目前已在台灣運輸界耕耘了</a:t>
            </a:r>
            <a:r>
              <a:rPr lang="en-US" altLang="zh-TW" sz="2600" smtClean="0">
                <a:latin typeface="Square721 BT" pitchFamily="34" charset="0"/>
              </a:rPr>
              <a:t>67</a:t>
            </a:r>
            <a:r>
              <a:rPr lang="zh-TW" altLang="en-US" sz="2600" smtClean="0"/>
              <a:t>年</a:t>
            </a:r>
          </a:p>
          <a:p>
            <a:pPr eaLnBrk="1" hangingPunct="1"/>
            <a:r>
              <a:rPr lang="zh-TW" altLang="en-US" sz="3000" smtClean="0"/>
              <a:t>主要產品</a:t>
            </a:r>
          </a:p>
          <a:p>
            <a:pPr lvl="1" eaLnBrk="1" hangingPunct="1"/>
            <a:r>
              <a:rPr lang="zh-TW" altLang="en-US" sz="2600" smtClean="0"/>
              <a:t>貨運</a:t>
            </a:r>
          </a:p>
        </p:txBody>
      </p:sp>
      <p:pic>
        <p:nvPicPr>
          <p:cNvPr id="72709" name="Picture 4" descr="未命1拷貝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445125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CC500-3281-4F7A-BBD1-B3BBE10D5E7A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81923" name="Picture 4" descr="tm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6375" y="333375"/>
            <a:ext cx="6057900" cy="59436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09952-60A8-45E9-9C5C-A91AB8F81963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201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系統功能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運輸管理系統</a:t>
            </a:r>
            <a:r>
              <a:rPr lang="en-US" altLang="zh-TW" smtClean="0">
                <a:latin typeface="Square721 BT" pitchFamily="34" charset="0"/>
              </a:rPr>
              <a:t>(TMS)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依據各項設定參數，及每日訂單特性，計算出最佳配送方式，包含最快速配送路徑。使得運輸決策系統化，落實排車績效管理。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排車模組 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mtClean="0"/>
              <a:t>排車作業、運輸報表 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計價模組 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mtClean="0"/>
              <a:t>車輛狀況分析、運費計價 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績效模組 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mtClean="0"/>
              <a:t>成本損益分析、駕駛及車隊管理、配送效率分析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844B4-17C3-4789-89CC-18AAE5696F73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201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系統功能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3000" smtClean="0">
                <a:latin typeface="Square721 BT" pitchFamily="34" charset="0"/>
              </a:rPr>
              <a:t>EDI</a:t>
            </a:r>
            <a:r>
              <a:rPr lang="en-US" altLang="zh-TW" sz="2000" smtClean="0">
                <a:sym typeface="Wingdings" pitchFamily="2" charset="2"/>
              </a:rPr>
              <a:t>(Electronic Data Interchange)</a:t>
            </a:r>
            <a:r>
              <a:rPr lang="zh-TW" altLang="en-US" sz="3000" smtClean="0">
                <a:latin typeface="標楷體" pitchFamily="65" charset="-120"/>
              </a:rPr>
              <a:t>傳輸</a:t>
            </a:r>
          </a:p>
        </p:txBody>
      </p:sp>
      <p:pic>
        <p:nvPicPr>
          <p:cNvPr id="83973" name="Picture 4" descr="4-1-1"/>
          <p:cNvPicPr>
            <a:picLocks noChangeAspect="1" noChangeArrowheads="1"/>
          </p:cNvPicPr>
          <p:nvPr/>
        </p:nvPicPr>
        <p:blipFill>
          <a:blip r:embed="rId2">
            <a:lum bright="-100000" contrast="100000"/>
          </a:blip>
          <a:srcRect/>
          <a:stretch>
            <a:fillRect/>
          </a:stretch>
        </p:blipFill>
        <p:spPr bwMode="auto">
          <a:xfrm>
            <a:off x="1476375" y="2205038"/>
            <a:ext cx="5910263" cy="34147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83974" name="Picture 5" descr="moke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5307013"/>
            <a:ext cx="1655763" cy="139858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806A8D-CFDA-403D-ABE1-651EFDC0A056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201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系統功能</a:t>
            </a: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2057400"/>
            <a:ext cx="8110537" cy="4495800"/>
          </a:xfrm>
        </p:spPr>
        <p:txBody>
          <a:bodyPr/>
          <a:lstStyle/>
          <a:p>
            <a:pPr eaLnBrk="1" hangingPunct="1"/>
            <a:r>
              <a:rPr lang="zh-TW" altLang="en-US" sz="3000" smtClean="0"/>
              <a:t>行動商務暨影像掃描系統</a:t>
            </a:r>
          </a:p>
          <a:p>
            <a:pPr lvl="1" eaLnBrk="1" hangingPunct="1"/>
            <a:r>
              <a:rPr lang="zh-TW" altLang="en-US" smtClean="0"/>
              <a:t>行動商務配送</a:t>
            </a:r>
            <a:endParaRPr lang="zh-TW" altLang="en-US" smtClean="0">
              <a:latin typeface="標楷體" pitchFamily="65" charset="-120"/>
            </a:endParaRPr>
          </a:p>
          <a:p>
            <a:pPr lvl="2" eaLnBrk="1" hangingPunct="1"/>
            <a:r>
              <a:rPr lang="zh-TW" altLang="en-US" smtClean="0">
                <a:latin typeface="標楷體" pitchFamily="65" charset="-120"/>
              </a:rPr>
              <a:t>與遠傳電信合作</a:t>
            </a:r>
            <a:r>
              <a:rPr lang="en-US" altLang="zh-TW" smtClean="0">
                <a:latin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</a:rPr>
              <a:t>打造全台最大「</a:t>
            </a:r>
            <a:r>
              <a:rPr lang="en-US" altLang="zh-TW" smtClean="0">
                <a:latin typeface="Square721 BT" pitchFamily="34" charset="0"/>
              </a:rPr>
              <a:t>GPRS</a:t>
            </a:r>
            <a:r>
              <a:rPr lang="zh-TW" altLang="en-US" smtClean="0">
                <a:latin typeface="標楷體" pitchFamily="65" charset="-120"/>
              </a:rPr>
              <a:t>行動商務派遣及貨物追縱系統」</a:t>
            </a:r>
          </a:p>
          <a:p>
            <a:pPr lvl="1" eaLnBrk="1" hangingPunct="1"/>
            <a:r>
              <a:rPr lang="zh-TW" altLang="en-US" smtClean="0"/>
              <a:t>影像掃描系統運作</a:t>
            </a:r>
          </a:p>
          <a:p>
            <a:pPr lvl="2" eaLnBrk="1" hangingPunct="1"/>
            <a:r>
              <a:rPr lang="zh-TW" altLang="en-US" smtClean="0"/>
              <a:t>與</a:t>
            </a:r>
            <a:r>
              <a:rPr lang="en-US" altLang="zh-TW" smtClean="0">
                <a:latin typeface="Square721 BT" pitchFamily="34" charset="0"/>
              </a:rPr>
              <a:t>IBM</a:t>
            </a:r>
            <a:r>
              <a:rPr lang="zh-TW" altLang="en-US" smtClean="0"/>
              <a:t>及柯達設備廠商合作建置影像簽收單</a:t>
            </a:r>
            <a:r>
              <a:rPr lang="en-US" altLang="zh-TW" smtClean="0"/>
              <a:t>,</a:t>
            </a:r>
            <a:r>
              <a:rPr lang="zh-TW" altLang="en-US" smtClean="0"/>
              <a:t>客戶專屬回單作業將簽單影像數位化</a:t>
            </a:r>
          </a:p>
        </p:txBody>
      </p:sp>
      <p:pic>
        <p:nvPicPr>
          <p:cNvPr id="84997" name="Picture 4" descr="moke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5307013"/>
            <a:ext cx="1655763" cy="139858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ADC47-CDFE-4E7D-986E-4AC692D1CF1B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86019" name="Picture 2" descr="p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1341438"/>
            <a:ext cx="518160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93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系統功能</a:t>
            </a:r>
          </a:p>
        </p:txBody>
      </p:sp>
      <p:pic>
        <p:nvPicPr>
          <p:cNvPr id="86021" name="Picture 4" descr="moke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9775" y="4819650"/>
            <a:ext cx="1655763" cy="13985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86022" name="AutoShape 5"/>
          <p:cNvSpPr>
            <a:spLocks/>
          </p:cNvSpPr>
          <p:nvPr/>
        </p:nvSpPr>
        <p:spPr bwMode="auto">
          <a:xfrm>
            <a:off x="7413625" y="2149475"/>
            <a:ext cx="1085850" cy="525463"/>
          </a:xfrm>
          <a:prstGeom prst="borderCallout1">
            <a:avLst>
              <a:gd name="adj1" fmla="val 21750"/>
              <a:gd name="adj2" fmla="val -7019"/>
              <a:gd name="adj3" fmla="val 158310"/>
              <a:gd name="adj4" fmla="val -99125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kumimoji="0" lang="zh-TW" altLang="en-US" sz="1200">
                <a:latin typeface="Times New Roman" pitchFamily="18" charset="0"/>
              </a:rPr>
              <a:t>行動數位顯示器</a:t>
            </a:r>
          </a:p>
        </p:txBody>
      </p:sp>
      <p:sp>
        <p:nvSpPr>
          <p:cNvPr id="86023" name="AutoShape 6"/>
          <p:cNvSpPr>
            <a:spLocks/>
          </p:cNvSpPr>
          <p:nvPr/>
        </p:nvSpPr>
        <p:spPr bwMode="auto">
          <a:xfrm>
            <a:off x="155575" y="2495550"/>
            <a:ext cx="1250950" cy="636588"/>
          </a:xfrm>
          <a:prstGeom prst="borderCallout1">
            <a:avLst>
              <a:gd name="adj1" fmla="val 17954"/>
              <a:gd name="adj2" fmla="val 106093"/>
              <a:gd name="adj3" fmla="val 221444"/>
              <a:gd name="adj4" fmla="val 295431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96000"/>
              </a:lnSpc>
            </a:pPr>
            <a:r>
              <a:rPr kumimoji="0" lang="zh-TW" altLang="en-US" sz="1200">
                <a:latin typeface="Times New Roman" pitchFamily="18" charset="0"/>
              </a:rPr>
              <a:t>電子遙控鎖</a:t>
            </a:r>
          </a:p>
          <a:p>
            <a:pPr eaLnBrk="0" hangingPunct="0">
              <a:lnSpc>
                <a:spcPct val="96000"/>
              </a:lnSpc>
            </a:pPr>
            <a:r>
              <a:rPr kumimoji="0" lang="en-US" altLang="zh-TW" sz="1200">
                <a:latin typeface="Times New Roman" pitchFamily="18" charset="0"/>
              </a:rPr>
              <a:t>SD</a:t>
            </a:r>
            <a:r>
              <a:rPr kumimoji="0" lang="zh-TW" altLang="en-US" sz="1200">
                <a:latin typeface="Times New Roman" pitchFamily="18" charset="0"/>
              </a:rPr>
              <a:t>專用手機</a:t>
            </a:r>
          </a:p>
          <a:p>
            <a:pPr eaLnBrk="0" hangingPunct="0">
              <a:lnSpc>
                <a:spcPct val="96000"/>
              </a:lnSpc>
            </a:pPr>
            <a:r>
              <a:rPr kumimoji="0" lang="zh-TW" altLang="en-US" sz="1200">
                <a:latin typeface="Times New Roman" pitchFamily="18" charset="0"/>
              </a:rPr>
              <a:t>腰掛式條碼</a:t>
            </a:r>
          </a:p>
        </p:txBody>
      </p:sp>
      <p:sp>
        <p:nvSpPr>
          <p:cNvPr id="86024" name="AutoShape 7"/>
          <p:cNvSpPr>
            <a:spLocks/>
          </p:cNvSpPr>
          <p:nvPr/>
        </p:nvSpPr>
        <p:spPr bwMode="auto">
          <a:xfrm>
            <a:off x="268288" y="5303838"/>
            <a:ext cx="2209800" cy="609600"/>
          </a:xfrm>
          <a:prstGeom prst="borderCallout1">
            <a:avLst>
              <a:gd name="adj1" fmla="val 18750"/>
              <a:gd name="adj2" fmla="val 103449"/>
              <a:gd name="adj3" fmla="val -160625"/>
              <a:gd name="adj4" fmla="val 129310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kumimoji="0" lang="zh-TW" altLang="en-US" sz="1200">
                <a:latin typeface="Square721 BT" pitchFamily="34" charset="0"/>
              </a:rPr>
              <a:t>掌上型終端機</a:t>
            </a:r>
          </a:p>
          <a:p>
            <a:pPr algn="ctr" eaLnBrk="0" hangingPunct="0"/>
            <a:r>
              <a:rPr kumimoji="0" lang="en-US" altLang="zh-TW" sz="1200">
                <a:latin typeface="Square721 BT" pitchFamily="34" charset="0"/>
              </a:rPr>
              <a:t>(Hand Hold Terminal.HHT)</a:t>
            </a:r>
            <a:endParaRPr kumimoji="0" lang="en-US" altLang="zh-TW" sz="1200">
              <a:latin typeface="Times New Roman" pitchFamily="18" charset="0"/>
            </a:endParaRPr>
          </a:p>
        </p:txBody>
      </p:sp>
      <p:sp>
        <p:nvSpPr>
          <p:cNvPr id="86025" name="AutoShape 8"/>
          <p:cNvSpPr>
            <a:spLocks/>
          </p:cNvSpPr>
          <p:nvPr/>
        </p:nvSpPr>
        <p:spPr bwMode="auto">
          <a:xfrm>
            <a:off x="3508375" y="5227638"/>
            <a:ext cx="2514600" cy="800100"/>
          </a:xfrm>
          <a:prstGeom prst="accentBorderCallout1">
            <a:avLst>
              <a:gd name="adj1" fmla="val 14287"/>
              <a:gd name="adj2" fmla="val 103032"/>
              <a:gd name="adj3" fmla="val -174801"/>
              <a:gd name="adj4" fmla="val 103787"/>
            </a:avLst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kumimoji="0" lang="zh-TW" altLang="en-US" sz="1200">
                <a:latin typeface="Times New Roman" pitchFamily="18" charset="0"/>
              </a:rPr>
              <a:t>行動商務配送</a:t>
            </a:r>
          </a:p>
          <a:p>
            <a:pPr eaLnBrk="0" hangingPunct="0">
              <a:buFont typeface="新細明體" pitchFamily="18" charset="-120"/>
              <a:buChar char="‧"/>
            </a:pPr>
            <a:r>
              <a:rPr kumimoji="0" lang="zh-TW" altLang="en-US" sz="1200">
                <a:latin typeface="Times New Roman" pitchFamily="18" charset="0"/>
              </a:rPr>
              <a:t>即時傳輸情報訊息</a:t>
            </a:r>
          </a:p>
          <a:p>
            <a:pPr eaLnBrk="0" hangingPunct="0">
              <a:buFont typeface="新細明體" pitchFamily="18" charset="-120"/>
              <a:buChar char="‧"/>
            </a:pPr>
            <a:r>
              <a:rPr kumimoji="0" lang="zh-TW" altLang="en-US" sz="1200">
                <a:latin typeface="Times New Roman" pitchFamily="18" charset="0"/>
              </a:rPr>
              <a:t>藉由條碼檢追客戶的重要貨件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3217B-B215-4CCD-8594-B493C265ABA1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202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系統功能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63713" y="2133600"/>
            <a:ext cx="5978525" cy="2565400"/>
            <a:chOff x="534" y="1776"/>
            <a:chExt cx="3766" cy="1616"/>
          </a:xfrm>
        </p:grpSpPr>
        <p:pic>
          <p:nvPicPr>
            <p:cNvPr id="87047" name="Picture 5" descr="DSC0213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4" y="1776"/>
              <a:ext cx="1008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7048" name="Picture 6" descr="DSC0213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64" y="1776"/>
              <a:ext cx="1036" cy="13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7049" name="Picture 7" descr="DSC0213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72" y="1776"/>
              <a:ext cx="1036" cy="1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0" name="Text Box 8"/>
            <p:cNvSpPr txBox="1">
              <a:spLocks noChangeArrowheads="1"/>
            </p:cNvSpPr>
            <p:nvPr/>
          </p:nvSpPr>
          <p:spPr bwMode="auto">
            <a:xfrm>
              <a:off x="624" y="3152"/>
              <a:ext cx="9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ea typeface="標楷體" pitchFamily="65" charset="-120"/>
                </a:rPr>
                <a:t>行動數位顯示器</a:t>
              </a:r>
            </a:p>
          </p:txBody>
        </p:sp>
        <p:sp>
          <p:nvSpPr>
            <p:cNvPr id="87051" name="Text Box 9"/>
            <p:cNvSpPr txBox="1">
              <a:spLocks noChangeArrowheads="1"/>
            </p:cNvSpPr>
            <p:nvPr/>
          </p:nvSpPr>
          <p:spPr bwMode="auto">
            <a:xfrm>
              <a:off x="1948" y="3200"/>
              <a:ext cx="9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標楷體" pitchFamily="65" charset="-120"/>
                  <a:ea typeface="標楷體" pitchFamily="65" charset="-120"/>
                </a:rPr>
                <a:t>HHT</a:t>
              </a:r>
              <a:r>
                <a:rPr lang="zh-TW" altLang="en-US" sz="1400">
                  <a:latin typeface="標楷體" pitchFamily="65" charset="-120"/>
                  <a:ea typeface="標楷體" pitchFamily="65" charset="-120"/>
                </a:rPr>
                <a:t>掌上型終端機</a:t>
              </a:r>
            </a:p>
          </p:txBody>
        </p:sp>
        <p:sp>
          <p:nvSpPr>
            <p:cNvPr id="87052" name="Text Box 10"/>
            <p:cNvSpPr txBox="1">
              <a:spLocks noChangeArrowheads="1"/>
            </p:cNvSpPr>
            <p:nvPr/>
          </p:nvSpPr>
          <p:spPr bwMode="auto">
            <a:xfrm>
              <a:off x="3360" y="3184"/>
              <a:ext cx="9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ea typeface="標楷體" pitchFamily="65" charset="-120"/>
                </a:rPr>
                <a:t>簽單影像掃描器</a:t>
              </a:r>
            </a:p>
          </p:txBody>
        </p:sp>
      </p:grpSp>
      <p:pic>
        <p:nvPicPr>
          <p:cNvPr id="87045" name="Picture 11" descr="mokey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5307013"/>
            <a:ext cx="1655763" cy="139858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87046" name="Oval 12"/>
          <p:cNvSpPr>
            <a:spLocks noChangeArrowheads="1"/>
          </p:cNvSpPr>
          <p:nvPr/>
        </p:nvSpPr>
        <p:spPr bwMode="auto">
          <a:xfrm>
            <a:off x="3779838" y="2484438"/>
            <a:ext cx="457200" cy="99060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A365B-9343-494F-A1D6-AFD78E8F72B8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88067" name="Picture 3" descr="om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8175" y="549275"/>
            <a:ext cx="5372100" cy="5715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41DA-C4D5-4A8C-AC4F-97DB35668473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202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競爭優勢策略分析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建立全國規模最大服務車</a:t>
            </a:r>
            <a:r>
              <a:rPr lang="en-US" altLang="zh-TW" smtClean="0">
                <a:latin typeface="Square721 BT" pitchFamily="34" charset="0"/>
              </a:rPr>
              <a:t>GPRS</a:t>
            </a:r>
            <a:r>
              <a:rPr lang="zh-TW" altLang="en-US" smtClean="0"/>
              <a:t>行動商務</a:t>
            </a:r>
            <a:endParaRPr lang="zh-TW" altLang="en-US" smtClean="0">
              <a:latin typeface="Square721 BT" pitchFamily="34" charset="0"/>
            </a:endParaRPr>
          </a:p>
          <a:p>
            <a:pPr eaLnBrk="1" hangingPunct="1"/>
            <a:r>
              <a:rPr lang="en-US" altLang="zh-TW" smtClean="0">
                <a:latin typeface="Square721 BT" pitchFamily="34" charset="0"/>
              </a:rPr>
              <a:t>Real Time</a:t>
            </a:r>
            <a:r>
              <a:rPr lang="zh-TW" altLang="en-US" smtClean="0"/>
              <a:t>即時貨物追蹤系統</a:t>
            </a:r>
          </a:p>
        </p:txBody>
      </p:sp>
      <p:pic>
        <p:nvPicPr>
          <p:cNvPr id="89093" name="Picture 4" descr="moke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5307013"/>
            <a:ext cx="1655763" cy="139858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48A4A-93CA-4C68-80E0-DC2D59E74F1C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202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成效評估</a:t>
            </a:r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13788" cy="4495800"/>
          </a:xfrm>
        </p:spPr>
        <p:txBody>
          <a:bodyPr/>
          <a:lstStyle/>
          <a:p>
            <a:pPr eaLnBrk="1" hangingPunct="1"/>
            <a:r>
              <a:rPr lang="zh-TW" altLang="en-US" sz="3000" smtClean="0">
                <a:latin typeface="Square721 BT" pitchFamily="34" charset="0"/>
              </a:rPr>
              <a:t>集貨派遣時間從</a:t>
            </a:r>
            <a:r>
              <a:rPr lang="en-US" altLang="zh-TW" sz="3000" smtClean="0">
                <a:latin typeface="Square721 BT" pitchFamily="34" charset="0"/>
              </a:rPr>
              <a:t>30</a:t>
            </a:r>
            <a:r>
              <a:rPr lang="zh-TW" altLang="en-US" sz="3000" smtClean="0">
                <a:latin typeface="Square721 BT" pitchFamily="34" charset="0"/>
              </a:rPr>
              <a:t>分鐘降低為</a:t>
            </a:r>
            <a:r>
              <a:rPr lang="en-US" altLang="zh-TW" sz="3000" smtClean="0">
                <a:latin typeface="Square721 BT" pitchFamily="34" charset="0"/>
              </a:rPr>
              <a:t>2</a:t>
            </a:r>
            <a:r>
              <a:rPr lang="zh-TW" altLang="en-US" sz="3000" smtClean="0">
                <a:latin typeface="Square721 BT" pitchFamily="34" charset="0"/>
              </a:rPr>
              <a:t>秒</a:t>
            </a:r>
          </a:p>
          <a:p>
            <a:pPr eaLnBrk="1" hangingPunct="1"/>
            <a:r>
              <a:rPr lang="zh-TW" altLang="en-US" sz="3000" smtClean="0">
                <a:latin typeface="Square721 BT" pitchFamily="34" charset="0"/>
              </a:rPr>
              <a:t>司機配達狀況回報由</a:t>
            </a:r>
            <a:r>
              <a:rPr lang="en-US" altLang="zh-TW" sz="3000" smtClean="0">
                <a:latin typeface="Square721 BT" pitchFamily="34" charset="0"/>
              </a:rPr>
              <a:t>4</a:t>
            </a:r>
            <a:r>
              <a:rPr lang="zh-TW" altLang="en-US" sz="3000" smtClean="0">
                <a:latin typeface="Square721 BT" pitchFamily="34" charset="0"/>
              </a:rPr>
              <a:t>小時縮短為</a:t>
            </a:r>
            <a:r>
              <a:rPr lang="en-US" altLang="zh-TW" sz="3000" smtClean="0">
                <a:latin typeface="Square721 BT" pitchFamily="34" charset="0"/>
              </a:rPr>
              <a:t>20</a:t>
            </a:r>
            <a:r>
              <a:rPr lang="zh-TW" altLang="en-US" sz="3000" smtClean="0">
                <a:latin typeface="Square721 BT" pitchFamily="34" charset="0"/>
              </a:rPr>
              <a:t>秒</a:t>
            </a:r>
          </a:p>
          <a:p>
            <a:pPr eaLnBrk="1" hangingPunct="1"/>
            <a:r>
              <a:rPr lang="zh-TW" altLang="en-US" sz="3000" smtClean="0">
                <a:latin typeface="Square721 BT" pitchFamily="34" charset="0"/>
              </a:rPr>
              <a:t>運用最新掃描技術快速整理上千張託運單</a:t>
            </a:r>
            <a:r>
              <a:rPr lang="en-US" altLang="zh-TW" sz="3000" smtClean="0">
                <a:latin typeface="Square721 BT" pitchFamily="34" charset="0"/>
              </a:rPr>
              <a:t>,</a:t>
            </a:r>
            <a:r>
              <a:rPr lang="zh-TW" altLang="en-US" sz="3000" smtClean="0">
                <a:latin typeface="Square721 BT" pitchFamily="34" charset="0"/>
              </a:rPr>
              <a:t>將簽單影像數位化</a:t>
            </a:r>
          </a:p>
          <a:p>
            <a:pPr eaLnBrk="1" hangingPunct="1"/>
            <a:r>
              <a:rPr lang="zh-TW" altLang="en-US" sz="3000" smtClean="0">
                <a:latin typeface="Square721 BT" pitchFamily="34" charset="0"/>
              </a:rPr>
              <a:t>簽單數位化後客戶可以從電腦掌握貨物動向</a:t>
            </a:r>
          </a:p>
          <a:p>
            <a:pPr eaLnBrk="1" hangingPunct="1"/>
            <a:r>
              <a:rPr lang="zh-TW" altLang="en-US" sz="3000" smtClean="0">
                <a:latin typeface="Square721 BT" pitchFamily="34" charset="0"/>
              </a:rPr>
              <a:t>簽單數位化後客戶可以從電腦確認誰簽收了貨件</a:t>
            </a:r>
          </a:p>
          <a:p>
            <a:pPr eaLnBrk="1" hangingPunct="1"/>
            <a:r>
              <a:rPr lang="zh-TW" altLang="en-US" sz="3000" smtClean="0">
                <a:latin typeface="Square721 BT" pitchFamily="34" charset="0"/>
              </a:rPr>
              <a:t>商品條碼化後再利用</a:t>
            </a:r>
            <a:r>
              <a:rPr lang="en-US" altLang="zh-TW" sz="3000" smtClean="0">
                <a:latin typeface="Square721 BT" pitchFamily="34" charset="0"/>
              </a:rPr>
              <a:t>HHT</a:t>
            </a:r>
            <a:r>
              <a:rPr lang="zh-TW" altLang="en-US" sz="3000" smtClean="0">
                <a:latin typeface="Square721 BT" pitchFamily="34" charset="0"/>
              </a:rPr>
              <a:t>追蹤客戶重要貨件</a:t>
            </a:r>
          </a:p>
          <a:p>
            <a:pPr eaLnBrk="1" hangingPunct="1"/>
            <a:r>
              <a:rPr lang="zh-TW" altLang="en-US" sz="3000" smtClean="0">
                <a:latin typeface="Square721 BT" pitchFamily="34" charset="0"/>
              </a:rPr>
              <a:t>新竹貨運每年以</a:t>
            </a:r>
            <a:r>
              <a:rPr lang="en-US" altLang="zh-TW" sz="3000" smtClean="0">
                <a:latin typeface="Square721 BT" pitchFamily="34" charset="0"/>
              </a:rPr>
              <a:t>115%</a:t>
            </a:r>
            <a:r>
              <a:rPr lang="zh-TW" altLang="en-US" sz="3000" smtClean="0">
                <a:latin typeface="Square721 BT" pitchFamily="34" charset="0"/>
              </a:rPr>
              <a:t>的成長率</a:t>
            </a:r>
          </a:p>
        </p:txBody>
      </p:sp>
      <p:pic>
        <p:nvPicPr>
          <p:cNvPr id="90117" name="Picture 4" descr="moke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5307013"/>
            <a:ext cx="1655763" cy="139858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39F73-C2AB-4DC6-A12F-0C5590904852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00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發展目標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3000" smtClean="0"/>
              <a:t>致力於成為首屈一指的專業運輸公司</a:t>
            </a:r>
          </a:p>
          <a:p>
            <a:pPr eaLnBrk="1" hangingPunct="1"/>
            <a:r>
              <a:rPr lang="zh-TW" altLang="en-US" sz="3000" smtClean="0"/>
              <a:t>改變對傳統運輸業的印象</a:t>
            </a:r>
          </a:p>
          <a:p>
            <a:pPr lvl="1" eaLnBrk="1" hangingPunct="1"/>
            <a:r>
              <a:rPr lang="zh-TW" altLang="en-US" sz="2600" smtClean="0"/>
              <a:t>過去：</a:t>
            </a:r>
            <a:r>
              <a:rPr lang="zh-TW" altLang="en-US" smtClean="0"/>
              <a:t>「苦幹踏實、穩健成長」</a:t>
            </a:r>
          </a:p>
          <a:p>
            <a:pPr lvl="1" eaLnBrk="1" hangingPunct="1"/>
            <a:r>
              <a:rPr lang="zh-TW" altLang="en-US" smtClean="0"/>
              <a:t>現在：「迅速、安全、確實、親切」</a:t>
            </a:r>
          </a:p>
          <a:p>
            <a:pPr eaLnBrk="1" hangingPunct="1">
              <a:buFontTx/>
              <a:buNone/>
            </a:pPr>
            <a:endParaRPr lang="en-US" altLang="zh-TW" smtClean="0"/>
          </a:p>
        </p:txBody>
      </p:sp>
      <p:pic>
        <p:nvPicPr>
          <p:cNvPr id="73733" name="Picture 4" descr="moke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5307013"/>
            <a:ext cx="1655763" cy="139858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CE3F9A-2DA0-4AC7-B2B5-164BA0DED2A9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00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發展策略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57288" y="2514600"/>
            <a:ext cx="6462712" cy="3048000"/>
            <a:chOff x="537" y="1584"/>
            <a:chExt cx="4071" cy="1920"/>
          </a:xfrm>
        </p:grpSpPr>
        <p:sp>
          <p:nvSpPr>
            <p:cNvPr id="74757" name="Text Box 4"/>
            <p:cNvSpPr txBox="1">
              <a:spLocks noChangeArrowheads="1"/>
            </p:cNvSpPr>
            <p:nvPr/>
          </p:nvSpPr>
          <p:spPr bwMode="auto">
            <a:xfrm>
              <a:off x="537" y="1584"/>
              <a:ext cx="4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「實體」的</a:t>
              </a:r>
              <a:r>
                <a:rPr lang="en-US" altLang="zh-TW" sz="2400">
                  <a:latin typeface="Square721 BT" pitchFamily="34" charset="0"/>
                  <a:ea typeface="標楷體" pitchFamily="65" charset="-120"/>
                </a:rPr>
                <a:t>EC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服務配送能力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+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「虛擬」的</a:t>
              </a:r>
              <a:r>
                <a:rPr lang="en-US" altLang="zh-TW" sz="2400">
                  <a:latin typeface="Square721 BT" pitchFamily="34" charset="0"/>
                  <a:ea typeface="標楷體" pitchFamily="65" charset="-120"/>
                </a:rPr>
                <a:t>IT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技術</a:t>
              </a:r>
            </a:p>
          </p:txBody>
        </p:sp>
        <p:sp>
          <p:nvSpPr>
            <p:cNvPr id="74758" name="Text Box 5"/>
            <p:cNvSpPr txBox="1">
              <a:spLocks noChangeArrowheads="1"/>
            </p:cNvSpPr>
            <p:nvPr/>
          </p:nvSpPr>
          <p:spPr bwMode="auto">
            <a:xfrm>
              <a:off x="1440" y="2400"/>
              <a:ext cx="22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通路革命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-</a:t>
              </a:r>
              <a:r>
                <a:rPr lang="en-US" altLang="zh-TW" sz="2400">
                  <a:latin typeface="Square721 BT" pitchFamily="34" charset="0"/>
                  <a:ea typeface="標楷體" pitchFamily="65" charset="-120"/>
                </a:rPr>
                <a:t>IT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新流通先驅者</a:t>
              </a:r>
            </a:p>
          </p:txBody>
        </p:sp>
        <p:sp>
          <p:nvSpPr>
            <p:cNvPr id="74759" name="Text Box 6"/>
            <p:cNvSpPr txBox="1">
              <a:spLocks noChangeArrowheads="1"/>
            </p:cNvSpPr>
            <p:nvPr/>
          </p:nvSpPr>
          <p:spPr bwMode="auto">
            <a:xfrm>
              <a:off x="1584" y="3216"/>
              <a:ext cx="20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國際化的流通運輸體系</a:t>
              </a:r>
            </a:p>
          </p:txBody>
        </p:sp>
        <p:sp>
          <p:nvSpPr>
            <p:cNvPr id="74760" name="Line 7"/>
            <p:cNvSpPr>
              <a:spLocks noChangeShapeType="1"/>
            </p:cNvSpPr>
            <p:nvPr/>
          </p:nvSpPr>
          <p:spPr bwMode="auto">
            <a:xfrm>
              <a:off x="2592" y="196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61" name="Line 8"/>
            <p:cNvSpPr>
              <a:spLocks noChangeShapeType="1"/>
            </p:cNvSpPr>
            <p:nvPr/>
          </p:nvSpPr>
          <p:spPr bwMode="auto">
            <a:xfrm>
              <a:off x="2592" y="27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08173-DB0E-4099-8056-C7F7168F70B9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00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發展架構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發展架構</a:t>
            </a:r>
          </a:p>
          <a:p>
            <a:pPr lvl="1" eaLnBrk="1" hangingPunct="1"/>
            <a:r>
              <a:rPr lang="zh-TW" altLang="en-US" smtClean="0"/>
              <a:t>以策略聯盟及技術合作的方式提升專業化及國際化</a:t>
            </a:r>
          </a:p>
          <a:p>
            <a:pPr lvl="2" eaLnBrk="1" hangingPunct="1"/>
            <a:r>
              <a:rPr lang="zh-TW" altLang="en-US" smtClean="0">
                <a:latin typeface="標楷體" pitchFamily="65" charset="-120"/>
              </a:rPr>
              <a:t>與丹麥</a:t>
            </a:r>
            <a:r>
              <a:rPr lang="en-US" altLang="zh-TW" smtClean="0">
                <a:latin typeface="標楷體" pitchFamily="65" charset="-120"/>
              </a:rPr>
              <a:t>MAERSK Line</a:t>
            </a:r>
            <a:r>
              <a:rPr lang="zh-TW" altLang="en-US" smtClean="0">
                <a:latin typeface="標楷體" pitchFamily="65" charset="-120"/>
              </a:rPr>
              <a:t>策略聯盟，國內首宗國際陸海連運</a:t>
            </a:r>
          </a:p>
          <a:p>
            <a:pPr lvl="2" eaLnBrk="1" hangingPunct="1"/>
            <a:r>
              <a:rPr lang="en-US" altLang="zh-TW" smtClean="0">
                <a:latin typeface="標楷體" pitchFamily="65" charset="-120"/>
              </a:rPr>
              <a:t>TNT</a:t>
            </a:r>
            <a:r>
              <a:rPr lang="zh-TW" altLang="en-US" smtClean="0">
                <a:latin typeface="標楷體" pitchFamily="65" charset="-120"/>
              </a:rPr>
              <a:t>策略聯盟，國內首件完成陸海空整合策略聯盟</a:t>
            </a:r>
          </a:p>
          <a:p>
            <a:pPr lvl="2" eaLnBrk="1" hangingPunct="1"/>
            <a:r>
              <a:rPr lang="zh-TW" altLang="en-US" smtClean="0"/>
              <a:t>與日本佐川急便簽訂技術合作</a:t>
            </a:r>
            <a:r>
              <a:rPr lang="en-US" altLang="zh-TW" smtClean="0"/>
              <a:t>(2000)</a:t>
            </a:r>
          </a:p>
        </p:txBody>
      </p:sp>
      <p:pic>
        <p:nvPicPr>
          <p:cNvPr id="75781" name="Picture 4" descr="moke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5307013"/>
            <a:ext cx="1655763" cy="139858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1F77C-79DB-4EBE-A134-F193A3CDAE11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76803" name="Rectangle 24"/>
          <p:cNvSpPr>
            <a:spLocks noChangeArrowheads="1"/>
          </p:cNvSpPr>
          <p:nvPr/>
        </p:nvSpPr>
        <p:spPr bwMode="auto">
          <a:xfrm>
            <a:off x="611188" y="2708275"/>
            <a:ext cx="8353425" cy="2449513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1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營運模式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</a:rPr>
              <a:t>運貨條碼化</a:t>
            </a:r>
            <a:r>
              <a:rPr lang="zh-TW" altLang="en-US" smtClean="0">
                <a:latin typeface="標楷體" pitchFamily="65" charset="-120"/>
                <a:sym typeface="Wingdings" pitchFamily="2" charset="2"/>
              </a:rPr>
              <a:t>機器掃描</a:t>
            </a:r>
            <a:r>
              <a:rPr lang="en-US" altLang="zh-TW" smtClean="0">
                <a:latin typeface="標楷體" pitchFamily="65" charset="-120"/>
                <a:sym typeface="Wingdings" pitchFamily="2" charset="2"/>
              </a:rPr>
              <a:t>Call Center</a:t>
            </a:r>
            <a:r>
              <a:rPr lang="zh-TW" altLang="en-US" smtClean="0">
                <a:latin typeface="標楷體" pitchFamily="65" charset="-120"/>
                <a:sym typeface="Wingdings" pitchFamily="2" charset="2"/>
              </a:rPr>
              <a:t>聯繫電腦公開化</a:t>
            </a:r>
            <a:endParaRPr lang="zh-TW" altLang="en-US" smtClean="0">
              <a:latin typeface="標楷體" pitchFamily="65" charset="-120"/>
            </a:endParaRPr>
          </a:p>
          <a:p>
            <a:pPr eaLnBrk="1" hangingPunct="1">
              <a:buFontTx/>
              <a:buNone/>
            </a:pPr>
            <a:endParaRPr lang="en-US" altLang="zh-TW" sz="2800" smtClean="0">
              <a:latin typeface="標楷體" pitchFamily="65" charset="-120"/>
            </a:endParaRPr>
          </a:p>
        </p:txBody>
      </p:sp>
      <p:pic>
        <p:nvPicPr>
          <p:cNvPr id="76806" name="Picture 4" descr="moke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5307013"/>
            <a:ext cx="1655763" cy="139858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8313" y="2997200"/>
            <a:ext cx="8424862" cy="2184400"/>
            <a:chOff x="-360" y="6840"/>
            <a:chExt cx="12045" cy="216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-360" y="6840"/>
              <a:ext cx="10620" cy="2160"/>
              <a:chOff x="900" y="6840"/>
              <a:chExt cx="10620" cy="2160"/>
            </a:xfrm>
          </p:grpSpPr>
          <p:pic>
            <p:nvPicPr>
              <p:cNvPr id="76811" name="Picture 7" descr="c09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40" y="7200"/>
                <a:ext cx="480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812" name="Text Box 8"/>
              <p:cNvSpPr txBox="1">
                <a:spLocks noChangeArrowheads="1"/>
              </p:cNvSpPr>
              <p:nvPr/>
            </p:nvSpPr>
            <p:spPr bwMode="auto">
              <a:xfrm>
                <a:off x="900" y="774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kumimoji="0" lang="zh-TW" altLang="en-US" sz="1600">
                    <a:latin typeface="Times New Roman" pitchFamily="18" charset="0"/>
                    <a:ea typeface="標楷體" pitchFamily="65" charset="-120"/>
                  </a:rPr>
                  <a:t>網路</a:t>
                </a:r>
              </a:p>
            </p:txBody>
          </p:sp>
          <p:sp>
            <p:nvSpPr>
              <p:cNvPr id="76813" name="Line 9"/>
              <p:cNvSpPr>
                <a:spLocks noChangeShapeType="1"/>
              </p:cNvSpPr>
              <p:nvPr/>
            </p:nvSpPr>
            <p:spPr bwMode="auto">
              <a:xfrm>
                <a:off x="2157" y="7560"/>
                <a:ext cx="9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pic>
            <p:nvPicPr>
              <p:cNvPr id="76814" name="Picture 10" descr="ho05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240" y="6840"/>
                <a:ext cx="525" cy="1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815" name="Text Box 11"/>
              <p:cNvSpPr txBox="1">
                <a:spLocks noChangeArrowheads="1"/>
              </p:cNvSpPr>
              <p:nvPr/>
            </p:nvSpPr>
            <p:spPr bwMode="auto">
              <a:xfrm>
                <a:off x="2700" y="810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kumimoji="0" lang="zh-TW" altLang="en-US" sz="1600">
                    <a:latin typeface="Times New Roman" pitchFamily="18" charset="0"/>
                    <a:ea typeface="標楷體" pitchFamily="65" charset="-120"/>
                  </a:rPr>
                  <a:t>通信系統</a:t>
                </a:r>
              </a:p>
            </p:txBody>
          </p:sp>
          <p:pic>
            <p:nvPicPr>
              <p:cNvPr id="76816" name="Picture 12" descr="068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040" y="7200"/>
                <a:ext cx="1050" cy="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817" name="Line 13"/>
              <p:cNvSpPr>
                <a:spLocks noChangeShapeType="1"/>
              </p:cNvSpPr>
              <p:nvPr/>
            </p:nvSpPr>
            <p:spPr bwMode="auto">
              <a:xfrm>
                <a:off x="3960" y="7560"/>
                <a:ext cx="9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6818" name="Text Box 14"/>
              <p:cNvSpPr txBox="1">
                <a:spLocks noChangeArrowheads="1"/>
              </p:cNvSpPr>
              <p:nvPr/>
            </p:nvSpPr>
            <p:spPr bwMode="auto">
              <a:xfrm>
                <a:off x="4320" y="8100"/>
                <a:ext cx="2520" cy="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>
                  <a:lnSpc>
                    <a:spcPct val="96000"/>
                  </a:lnSpc>
                </a:pPr>
                <a:r>
                  <a:rPr kumimoji="0" lang="zh-TW" altLang="en-US" sz="1600">
                    <a:latin typeface="Times New Roman" pitchFamily="18" charset="0"/>
                    <a:ea typeface="標楷體" pitchFamily="65" charset="-120"/>
                  </a:rPr>
                  <a:t>標準化格式</a:t>
                </a:r>
              </a:p>
              <a:p>
                <a:pPr algn="ctr" eaLnBrk="0" hangingPunct="0">
                  <a:lnSpc>
                    <a:spcPct val="96000"/>
                  </a:lnSpc>
                </a:pPr>
                <a:r>
                  <a:rPr kumimoji="0" lang="zh-TW" altLang="en-US" sz="1600">
                    <a:latin typeface="Times New Roman" pitchFamily="18" charset="0"/>
                    <a:ea typeface="標楷體" pitchFamily="65" charset="-120"/>
                  </a:rPr>
                  <a:t>的資料檔</a:t>
                </a:r>
              </a:p>
            </p:txBody>
          </p:sp>
          <p:pic>
            <p:nvPicPr>
              <p:cNvPr id="76819" name="Picture 15" descr="064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230" y="7200"/>
                <a:ext cx="1050" cy="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820" name="Line 16"/>
              <p:cNvSpPr>
                <a:spLocks noChangeShapeType="1"/>
              </p:cNvSpPr>
              <p:nvPr/>
            </p:nvSpPr>
            <p:spPr bwMode="auto">
              <a:xfrm>
                <a:off x="6300" y="7560"/>
                <a:ext cx="9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6821" name="Text Box 17"/>
              <p:cNvSpPr txBox="1">
                <a:spLocks noChangeArrowheads="1"/>
              </p:cNvSpPr>
              <p:nvPr/>
            </p:nvSpPr>
            <p:spPr bwMode="auto">
              <a:xfrm>
                <a:off x="7020" y="810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kumimoji="0" lang="zh-TW" altLang="en-US" sz="1600">
                    <a:latin typeface="Times New Roman" pitchFamily="18" charset="0"/>
                    <a:ea typeface="標楷體" pitchFamily="65" charset="-120"/>
                  </a:rPr>
                  <a:t>轉換系統</a:t>
                </a:r>
              </a:p>
            </p:txBody>
          </p:sp>
          <p:sp>
            <p:nvSpPr>
              <p:cNvPr id="76822" name="Line 18"/>
              <p:cNvSpPr>
                <a:spLocks noChangeShapeType="1"/>
              </p:cNvSpPr>
              <p:nvPr/>
            </p:nvSpPr>
            <p:spPr bwMode="auto">
              <a:xfrm>
                <a:off x="8280" y="7560"/>
                <a:ext cx="9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pic>
            <p:nvPicPr>
              <p:cNvPr id="76823" name="Picture 19" descr="067"/>
              <p:cNvPicPr>
                <a:picLocks noChangeAspect="1" noChangeArrowheads="1"/>
              </p:cNvPicPr>
              <p:nvPr/>
            </p:nvPicPr>
            <p:blipFill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9360" y="7200"/>
                <a:ext cx="975" cy="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824" name="Text Box 20"/>
              <p:cNvSpPr txBox="1">
                <a:spLocks noChangeArrowheads="1"/>
              </p:cNvSpPr>
              <p:nvPr/>
            </p:nvSpPr>
            <p:spPr bwMode="auto">
              <a:xfrm>
                <a:off x="8640" y="8100"/>
                <a:ext cx="2520" cy="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>
                  <a:lnSpc>
                    <a:spcPct val="96000"/>
                  </a:lnSpc>
                </a:pPr>
                <a:r>
                  <a:rPr kumimoji="0" lang="zh-TW" altLang="en-US" sz="1600">
                    <a:latin typeface="Times New Roman" pitchFamily="18" charset="0"/>
                    <a:ea typeface="標楷體" pitchFamily="65" charset="-120"/>
                  </a:rPr>
                  <a:t>專屬性格式</a:t>
                </a:r>
              </a:p>
              <a:p>
                <a:pPr algn="ctr" eaLnBrk="0" hangingPunct="0">
                  <a:lnSpc>
                    <a:spcPct val="96000"/>
                  </a:lnSpc>
                </a:pPr>
                <a:r>
                  <a:rPr kumimoji="0" lang="zh-TW" altLang="en-US" sz="1600">
                    <a:latin typeface="Times New Roman" pitchFamily="18" charset="0"/>
                    <a:ea typeface="標楷體" pitchFamily="65" charset="-120"/>
                  </a:rPr>
                  <a:t>的資料檔</a:t>
                </a:r>
              </a:p>
            </p:txBody>
          </p:sp>
          <p:sp>
            <p:nvSpPr>
              <p:cNvPr id="76825" name="Line 21"/>
              <p:cNvSpPr>
                <a:spLocks noChangeShapeType="1"/>
              </p:cNvSpPr>
              <p:nvPr/>
            </p:nvSpPr>
            <p:spPr bwMode="auto">
              <a:xfrm>
                <a:off x="10620" y="7560"/>
                <a:ext cx="9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pic>
          <p:nvPicPr>
            <p:cNvPr id="76809" name="Picture 22" descr="071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440" y="7200"/>
              <a:ext cx="1080" cy="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810" name="Text Box 23"/>
            <p:cNvSpPr txBox="1">
              <a:spLocks noChangeArrowheads="1"/>
            </p:cNvSpPr>
            <p:nvPr/>
          </p:nvSpPr>
          <p:spPr bwMode="auto">
            <a:xfrm>
              <a:off x="10245" y="8280"/>
              <a:ext cx="14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應用系統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E1B03-D30C-4576-B296-1D8C108A1DB3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01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配送流程</a:t>
            </a:r>
          </a:p>
        </p:txBody>
      </p:sp>
      <p:sp>
        <p:nvSpPr>
          <p:cNvPr id="77828" name="Rectangle 3"/>
          <p:cNvSpPr>
            <a:spLocks noChangeArrowheads="1"/>
          </p:cNvSpPr>
          <p:nvPr/>
        </p:nvSpPr>
        <p:spPr bwMode="auto">
          <a:xfrm>
            <a:off x="433388" y="1565275"/>
            <a:ext cx="8664575" cy="911225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7829" name="AutoShape 4"/>
          <p:cNvSpPr>
            <a:spLocks noChangeArrowheads="1"/>
          </p:cNvSpPr>
          <p:nvPr/>
        </p:nvSpPr>
        <p:spPr bwMode="auto">
          <a:xfrm>
            <a:off x="422275" y="3119438"/>
            <a:ext cx="1130300" cy="1531937"/>
          </a:xfrm>
          <a:prstGeom prst="roundRect">
            <a:avLst>
              <a:gd name="adj" fmla="val 9343"/>
            </a:avLst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pPr algn="ctr" eaLnBrk="0" hangingPunct="0"/>
            <a:endParaRPr kumimoji="0" lang="zh-TW" altLang="zh-TW" sz="1200">
              <a:solidFill>
                <a:srgbClr val="000000"/>
              </a:solidFill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77830" name="AutoShape 5"/>
          <p:cNvSpPr>
            <a:spLocks noChangeArrowheads="1"/>
          </p:cNvSpPr>
          <p:nvPr/>
        </p:nvSpPr>
        <p:spPr bwMode="auto">
          <a:xfrm>
            <a:off x="2398713" y="3119438"/>
            <a:ext cx="1885950" cy="1531937"/>
          </a:xfrm>
          <a:prstGeom prst="roundRect">
            <a:avLst>
              <a:gd name="adj" fmla="val 7167"/>
            </a:avLst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pPr algn="ctr" eaLnBrk="0" hangingPunct="0"/>
            <a:endParaRPr kumimoji="0" lang="zh-TW" altLang="zh-TW" sz="1200">
              <a:solidFill>
                <a:srgbClr val="000000"/>
              </a:solidFill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2011142" name="AutoShape 6"/>
          <p:cNvSpPr>
            <a:spLocks noChangeArrowheads="1"/>
          </p:cNvSpPr>
          <p:nvPr/>
        </p:nvSpPr>
        <p:spPr bwMode="auto">
          <a:xfrm>
            <a:off x="647700" y="4297363"/>
            <a:ext cx="666750" cy="24765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EAEAEA"/>
            </a:outerShdw>
          </a:effectLst>
        </p:spPr>
        <p:txBody>
          <a:bodyPr wrap="none" lIns="18000" tIns="10800" rIns="18000" bIns="10800" anchor="ctr"/>
          <a:lstStyle/>
          <a:p>
            <a:pPr algn="ctr" eaLnBrk="0" hangingPunct="0">
              <a:defRPr/>
            </a:pPr>
            <a:r>
              <a:rPr kumimoji="0" lang="ja-JP" altLang="en-US" sz="1200">
                <a:solidFill>
                  <a:srgbClr val="000000"/>
                </a:solidFill>
                <a:latin typeface="MS Gothic" pitchFamily="49" charset="-128"/>
              </a:rPr>
              <a:t>集</a:t>
            </a:r>
            <a:r>
              <a:rPr kumimoji="0" lang="zh-TW" altLang="en-US" sz="1200">
                <a:solidFill>
                  <a:srgbClr val="000000"/>
                </a:solidFill>
                <a:latin typeface="MS Gothic" pitchFamily="49" charset="-128"/>
              </a:rPr>
              <a:t>貨</a:t>
            </a:r>
            <a:endParaRPr kumimoji="0" lang="ja-JP" altLang="en-US" sz="1200">
              <a:solidFill>
                <a:srgbClr val="000000"/>
              </a:solidFill>
              <a:latin typeface="MS Gothic" pitchFamily="49" charset="-128"/>
            </a:endParaRPr>
          </a:p>
        </p:txBody>
      </p:sp>
      <p:sp>
        <p:nvSpPr>
          <p:cNvPr id="77832" name="AutoShape 7"/>
          <p:cNvSpPr>
            <a:spLocks noChangeArrowheads="1"/>
          </p:cNvSpPr>
          <p:nvPr/>
        </p:nvSpPr>
        <p:spPr bwMode="auto">
          <a:xfrm>
            <a:off x="8012113" y="3119438"/>
            <a:ext cx="1131887" cy="1531937"/>
          </a:xfrm>
          <a:prstGeom prst="roundRect">
            <a:avLst>
              <a:gd name="adj" fmla="val 10301"/>
            </a:avLst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pPr algn="ctr" eaLnBrk="0" hangingPunct="0"/>
            <a:endParaRPr kumimoji="0" lang="zh-TW" altLang="zh-TW" sz="1200">
              <a:solidFill>
                <a:srgbClr val="000000"/>
              </a:solidFill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2011144" name="AutoShape 8"/>
          <p:cNvSpPr>
            <a:spLocks noChangeArrowheads="1"/>
          </p:cNvSpPr>
          <p:nvPr/>
        </p:nvSpPr>
        <p:spPr bwMode="auto">
          <a:xfrm>
            <a:off x="8043863" y="4297363"/>
            <a:ext cx="1065212" cy="24765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EAEAEA"/>
            </a:outerShdw>
          </a:effectLst>
        </p:spPr>
        <p:txBody>
          <a:bodyPr wrap="none" lIns="18000" tIns="10800" rIns="18000" bIns="10800" anchor="ctr"/>
          <a:lstStyle/>
          <a:p>
            <a:pPr algn="ctr" eaLnBrk="0" hangingPunct="0">
              <a:defRPr/>
            </a:pPr>
            <a:r>
              <a:rPr kumimoji="0" lang="zh-TW" altLang="en-US" sz="1200">
                <a:solidFill>
                  <a:srgbClr val="000000"/>
                </a:solidFill>
                <a:latin typeface="MS Gothic" pitchFamily="49" charset="-128"/>
              </a:rPr>
              <a:t>完成配送</a:t>
            </a:r>
            <a:endParaRPr kumimoji="0" lang="ja-JP" altLang="en-US" sz="1200">
              <a:solidFill>
                <a:srgbClr val="000000"/>
              </a:solidFill>
              <a:latin typeface="MS Gothic" pitchFamily="49" charset="-128"/>
            </a:endParaRPr>
          </a:p>
        </p:txBody>
      </p:sp>
      <p:sp>
        <p:nvSpPr>
          <p:cNvPr id="77834" name="AutoShape 9"/>
          <p:cNvSpPr>
            <a:spLocks noChangeArrowheads="1"/>
          </p:cNvSpPr>
          <p:nvPr/>
        </p:nvSpPr>
        <p:spPr bwMode="auto">
          <a:xfrm>
            <a:off x="5157788" y="3100388"/>
            <a:ext cx="1882775" cy="1531937"/>
          </a:xfrm>
          <a:prstGeom prst="roundRect">
            <a:avLst>
              <a:gd name="adj" fmla="val 7838"/>
            </a:avLst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pPr algn="ctr" eaLnBrk="0" hangingPunct="0"/>
            <a:endParaRPr kumimoji="0" lang="zh-TW" altLang="zh-TW" sz="1200">
              <a:solidFill>
                <a:srgbClr val="000000"/>
              </a:solidFill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77835" name="Rectangle 10"/>
          <p:cNvSpPr>
            <a:spLocks noChangeArrowheads="1"/>
          </p:cNvSpPr>
          <p:nvPr/>
        </p:nvSpPr>
        <p:spPr bwMode="auto">
          <a:xfrm>
            <a:off x="2916238" y="2954338"/>
            <a:ext cx="1022350" cy="284162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54000" tIns="46800" rIns="54000" bIns="46800" anchor="ctr">
            <a:spAutoFit/>
          </a:bodyPr>
          <a:lstStyle/>
          <a:p>
            <a:pPr algn="ctr" eaLnBrk="0" hangingPunct="0"/>
            <a:r>
              <a:rPr kumimoji="0" lang="ja-JP" altLang="en-US" sz="1200">
                <a:solidFill>
                  <a:srgbClr val="000000"/>
                </a:solidFill>
                <a:latin typeface="MS Gothic" pitchFamily="49" charset="-128"/>
              </a:rPr>
              <a:t>集</a:t>
            </a:r>
            <a:r>
              <a:rPr kumimoji="0" lang="zh-TW" altLang="en-US" sz="1200">
                <a:solidFill>
                  <a:srgbClr val="000000"/>
                </a:solidFill>
                <a:latin typeface="MS Gothic" pitchFamily="49" charset="-128"/>
              </a:rPr>
              <a:t>貨站所</a:t>
            </a:r>
            <a:endParaRPr kumimoji="0" lang="ja-JP" altLang="en-US" sz="1200">
              <a:solidFill>
                <a:srgbClr val="000000"/>
              </a:solidFill>
              <a:latin typeface="MS Gothic" pitchFamily="49" charset="-128"/>
            </a:endParaRPr>
          </a:p>
        </p:txBody>
      </p:sp>
      <p:sp>
        <p:nvSpPr>
          <p:cNvPr id="77836" name="Rectangle 11"/>
          <p:cNvSpPr>
            <a:spLocks noChangeArrowheads="1"/>
          </p:cNvSpPr>
          <p:nvPr/>
        </p:nvSpPr>
        <p:spPr bwMode="auto">
          <a:xfrm>
            <a:off x="5568950" y="2954338"/>
            <a:ext cx="1057275" cy="284162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54000" tIns="46800" rIns="54000" bIns="46800" anchor="ctr">
            <a:spAutoFit/>
          </a:bodyPr>
          <a:lstStyle/>
          <a:p>
            <a:pPr algn="ctr" eaLnBrk="0" hangingPunct="0"/>
            <a:r>
              <a:rPr kumimoji="0" lang="ja-JP" altLang="en-US" sz="1200">
                <a:solidFill>
                  <a:srgbClr val="000000"/>
                </a:solidFill>
                <a:latin typeface="MS Gothic" pitchFamily="49" charset="-128"/>
                <a:ea typeface="MS Gothic" pitchFamily="49" charset="-128"/>
              </a:rPr>
              <a:t>配</a:t>
            </a:r>
            <a:r>
              <a:rPr kumimoji="0" lang="zh-TW" altLang="en-US" sz="1200">
                <a:solidFill>
                  <a:srgbClr val="000000"/>
                </a:solidFill>
                <a:latin typeface="MS Gothic" pitchFamily="49" charset="-128"/>
              </a:rPr>
              <a:t>送站所</a:t>
            </a:r>
            <a:endParaRPr kumimoji="0" lang="ja-JP" altLang="en-US" sz="1200">
              <a:solidFill>
                <a:srgbClr val="000000"/>
              </a:solidFill>
              <a:latin typeface="MS Gothic" pitchFamily="49" charset="-128"/>
            </a:endParaRPr>
          </a:p>
        </p:txBody>
      </p:sp>
      <p:sp>
        <p:nvSpPr>
          <p:cNvPr id="77837" name="Rectangle 12"/>
          <p:cNvSpPr>
            <a:spLocks noChangeArrowheads="1"/>
          </p:cNvSpPr>
          <p:nvPr/>
        </p:nvSpPr>
        <p:spPr bwMode="auto">
          <a:xfrm>
            <a:off x="8101013" y="2954338"/>
            <a:ext cx="998537" cy="284162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54000" tIns="46800" rIns="54000" bIns="46800" anchor="ctr">
            <a:spAutoFit/>
          </a:bodyPr>
          <a:lstStyle/>
          <a:p>
            <a:pPr algn="ctr" eaLnBrk="0" hangingPunct="0"/>
            <a:r>
              <a:rPr kumimoji="0" lang="zh-TW" altLang="en-US" sz="1200">
                <a:solidFill>
                  <a:srgbClr val="000000"/>
                </a:solidFill>
                <a:latin typeface="MS Gothic" pitchFamily="49" charset="-128"/>
              </a:rPr>
              <a:t>收貨人</a:t>
            </a:r>
            <a:endParaRPr kumimoji="0" lang="ja-JP" altLang="en-US" sz="1200">
              <a:solidFill>
                <a:srgbClr val="000000"/>
              </a:solidFill>
              <a:latin typeface="MS Gothic" pitchFamily="49" charset="-128"/>
            </a:endParaRPr>
          </a:p>
        </p:txBody>
      </p:sp>
      <p:sp>
        <p:nvSpPr>
          <p:cNvPr id="77838" name="Rectangle 13"/>
          <p:cNvSpPr>
            <a:spLocks noChangeArrowheads="1"/>
          </p:cNvSpPr>
          <p:nvPr/>
        </p:nvSpPr>
        <p:spPr bwMode="auto">
          <a:xfrm>
            <a:off x="506413" y="2940050"/>
            <a:ext cx="1001712" cy="284163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54000" tIns="46800" rIns="54000" bIns="46800" anchor="ctr">
            <a:spAutoFit/>
          </a:bodyPr>
          <a:lstStyle/>
          <a:p>
            <a:pPr algn="ctr" eaLnBrk="0" hangingPunct="0"/>
            <a:r>
              <a:rPr kumimoji="0" lang="zh-TW" altLang="en-US" sz="1200">
                <a:solidFill>
                  <a:srgbClr val="000000"/>
                </a:solidFill>
                <a:latin typeface="MS Gothic" pitchFamily="49" charset="-128"/>
              </a:rPr>
              <a:t>寄貨人</a:t>
            </a:r>
            <a:endParaRPr kumimoji="0" lang="ja-JP" altLang="en-US" sz="1200">
              <a:solidFill>
                <a:srgbClr val="000000"/>
              </a:solidFill>
              <a:latin typeface="MS Gothic" pitchFamily="49" charset="-128"/>
            </a:endParaRPr>
          </a:p>
        </p:txBody>
      </p:sp>
      <p:sp>
        <p:nvSpPr>
          <p:cNvPr id="77839" name="AutoShape 14"/>
          <p:cNvSpPr>
            <a:spLocks noChangeArrowheads="1"/>
          </p:cNvSpPr>
          <p:nvPr/>
        </p:nvSpPr>
        <p:spPr bwMode="auto">
          <a:xfrm>
            <a:off x="4154488" y="3151188"/>
            <a:ext cx="1222375" cy="646112"/>
          </a:xfrm>
          <a:custGeom>
            <a:avLst/>
            <a:gdLst>
              <a:gd name="T0" fmla="*/ 916781 w 21600"/>
              <a:gd name="T1" fmla="*/ 0 h 21600"/>
              <a:gd name="T2" fmla="*/ 0 w 21600"/>
              <a:gd name="T3" fmla="*/ 323056 h 21600"/>
              <a:gd name="T4" fmla="*/ 916781 w 21600"/>
              <a:gd name="T5" fmla="*/ 646112 h 21600"/>
              <a:gd name="T6" fmla="*/ 1222375 w 21600"/>
              <a:gd name="T7" fmla="*/ 32305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66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7840" name="AutoShape 15"/>
          <p:cNvSpPr>
            <a:spLocks noChangeArrowheads="1"/>
          </p:cNvSpPr>
          <p:nvPr/>
        </p:nvSpPr>
        <p:spPr bwMode="auto">
          <a:xfrm>
            <a:off x="6862763" y="3151188"/>
            <a:ext cx="1223962" cy="646112"/>
          </a:xfrm>
          <a:custGeom>
            <a:avLst/>
            <a:gdLst>
              <a:gd name="T0" fmla="*/ 917971 w 21600"/>
              <a:gd name="T1" fmla="*/ 0 h 21600"/>
              <a:gd name="T2" fmla="*/ 0 w 21600"/>
              <a:gd name="T3" fmla="*/ 323056 h 21600"/>
              <a:gd name="T4" fmla="*/ 917971 w 21600"/>
              <a:gd name="T5" fmla="*/ 646112 h 21600"/>
              <a:gd name="T6" fmla="*/ 1223962 w 21600"/>
              <a:gd name="T7" fmla="*/ 32305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66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7841" name="AutoShape 16"/>
          <p:cNvSpPr>
            <a:spLocks noChangeArrowheads="1"/>
          </p:cNvSpPr>
          <p:nvPr/>
        </p:nvSpPr>
        <p:spPr bwMode="auto">
          <a:xfrm>
            <a:off x="1352550" y="3151188"/>
            <a:ext cx="1223963" cy="646112"/>
          </a:xfrm>
          <a:custGeom>
            <a:avLst/>
            <a:gdLst>
              <a:gd name="T0" fmla="*/ 917972 w 21600"/>
              <a:gd name="T1" fmla="*/ 0 h 21600"/>
              <a:gd name="T2" fmla="*/ 0 w 21600"/>
              <a:gd name="T3" fmla="*/ 323056 h 21600"/>
              <a:gd name="T4" fmla="*/ 917972 w 21600"/>
              <a:gd name="T5" fmla="*/ 646112 h 21600"/>
              <a:gd name="T6" fmla="*/ 1223963 w 21600"/>
              <a:gd name="T7" fmla="*/ 32305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66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7842" name="Line 17"/>
          <p:cNvSpPr>
            <a:spLocks noChangeShapeType="1"/>
          </p:cNvSpPr>
          <p:nvPr/>
        </p:nvSpPr>
        <p:spPr bwMode="auto">
          <a:xfrm rot="-5400000">
            <a:off x="1931988" y="3808413"/>
            <a:ext cx="1587" cy="1176337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7843" name="Line 18"/>
          <p:cNvSpPr>
            <a:spLocks noChangeShapeType="1"/>
          </p:cNvSpPr>
          <p:nvPr/>
        </p:nvSpPr>
        <p:spPr bwMode="auto">
          <a:xfrm>
            <a:off x="2868613" y="4754563"/>
            <a:ext cx="3175" cy="884237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7844" name="Rectangle 19"/>
          <p:cNvSpPr>
            <a:spLocks noChangeArrowheads="1"/>
          </p:cNvSpPr>
          <p:nvPr/>
        </p:nvSpPr>
        <p:spPr bwMode="auto">
          <a:xfrm>
            <a:off x="7519988" y="4883150"/>
            <a:ext cx="7953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ja-JP" altLang="en-US" sz="1200" b="1">
                <a:solidFill>
                  <a:srgbClr val="FF0000"/>
                </a:solidFill>
                <a:latin typeface="Square721 BT" pitchFamily="34" charset="0"/>
                <a:ea typeface="MS PGothic" pitchFamily="34" charset="-128"/>
              </a:rPr>
              <a:t>ＧＰＲＳ</a:t>
            </a:r>
            <a:r>
              <a:rPr kumimoji="0" lang="ja-JP" altLang="en-US" sz="1200" b="1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網</a:t>
            </a:r>
          </a:p>
        </p:txBody>
      </p:sp>
      <p:sp>
        <p:nvSpPr>
          <p:cNvPr id="77845" name="Line 20"/>
          <p:cNvSpPr>
            <a:spLocks noChangeShapeType="1"/>
          </p:cNvSpPr>
          <p:nvPr/>
        </p:nvSpPr>
        <p:spPr bwMode="auto">
          <a:xfrm>
            <a:off x="3786188" y="4772025"/>
            <a:ext cx="1587" cy="866775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7846" name="Line 21"/>
          <p:cNvSpPr>
            <a:spLocks noChangeShapeType="1"/>
          </p:cNvSpPr>
          <p:nvPr/>
        </p:nvSpPr>
        <p:spPr bwMode="auto">
          <a:xfrm>
            <a:off x="5691188" y="4772025"/>
            <a:ext cx="1587" cy="866775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77847" name="Picture 2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52588" y="2894013"/>
            <a:ext cx="6858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48" name="Picture 2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86613" y="2874963"/>
            <a:ext cx="6858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49" name="Picture 2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95788" y="2894013"/>
            <a:ext cx="6858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1161" name="AutoShape 25"/>
          <p:cNvSpPr>
            <a:spLocks noChangeArrowheads="1"/>
          </p:cNvSpPr>
          <p:nvPr/>
        </p:nvSpPr>
        <p:spPr bwMode="auto">
          <a:xfrm>
            <a:off x="3492500" y="4297363"/>
            <a:ext cx="668338" cy="24765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EAEAEA"/>
            </a:outerShdw>
          </a:effectLst>
        </p:spPr>
        <p:txBody>
          <a:bodyPr wrap="none" lIns="18000" tIns="10800" rIns="18000" bIns="10800" anchor="ctr"/>
          <a:lstStyle/>
          <a:p>
            <a:pPr algn="ctr" eaLnBrk="0" hangingPunct="0">
              <a:defRPr/>
            </a:pPr>
            <a:r>
              <a:rPr kumimoji="0" lang="zh-TW" altLang="en-US" sz="1200">
                <a:solidFill>
                  <a:srgbClr val="000000"/>
                </a:solidFill>
                <a:latin typeface="MS Gothic" pitchFamily="49" charset="-128"/>
              </a:rPr>
              <a:t>裝載</a:t>
            </a:r>
            <a:endParaRPr kumimoji="0" lang="ja-JP" altLang="en-US" sz="1200">
              <a:solidFill>
                <a:srgbClr val="000000"/>
              </a:solidFill>
              <a:latin typeface="MS Gothic" pitchFamily="49" charset="-128"/>
            </a:endParaRPr>
          </a:p>
        </p:txBody>
      </p:sp>
      <p:sp>
        <p:nvSpPr>
          <p:cNvPr id="2011162" name="AutoShape 26"/>
          <p:cNvSpPr>
            <a:spLocks noChangeArrowheads="1"/>
          </p:cNvSpPr>
          <p:nvPr/>
        </p:nvSpPr>
        <p:spPr bwMode="auto">
          <a:xfrm>
            <a:off x="5227638" y="4297363"/>
            <a:ext cx="868362" cy="24765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EAEAEA"/>
            </a:outerShdw>
          </a:effectLst>
        </p:spPr>
        <p:txBody>
          <a:bodyPr wrap="none" lIns="18000" tIns="10800" rIns="18000" bIns="10800" anchor="ctr"/>
          <a:lstStyle/>
          <a:p>
            <a:pPr algn="ctr" eaLnBrk="0" hangingPunct="0">
              <a:defRPr/>
            </a:pPr>
            <a:r>
              <a:rPr kumimoji="0" lang="zh-TW" altLang="en-US" sz="1200">
                <a:solidFill>
                  <a:srgbClr val="000000"/>
                </a:solidFill>
                <a:latin typeface="MS Gothic" pitchFamily="49" charset="-128"/>
              </a:rPr>
              <a:t>卸到著</a:t>
            </a:r>
            <a:endParaRPr kumimoji="0" lang="ja-JP" altLang="en-US" sz="1200">
              <a:solidFill>
                <a:srgbClr val="000000"/>
              </a:solidFill>
              <a:latin typeface="MS Gothic" pitchFamily="49" charset="-128"/>
            </a:endParaRPr>
          </a:p>
        </p:txBody>
      </p:sp>
      <p:sp>
        <p:nvSpPr>
          <p:cNvPr id="77852" name="Line 27"/>
          <p:cNvSpPr>
            <a:spLocks noChangeShapeType="1"/>
          </p:cNvSpPr>
          <p:nvPr/>
        </p:nvSpPr>
        <p:spPr bwMode="auto">
          <a:xfrm>
            <a:off x="6605588" y="4772025"/>
            <a:ext cx="1587" cy="866775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11164" name="AutoShape 28"/>
          <p:cNvSpPr>
            <a:spLocks noChangeArrowheads="1"/>
          </p:cNvSpPr>
          <p:nvPr/>
        </p:nvSpPr>
        <p:spPr bwMode="auto">
          <a:xfrm>
            <a:off x="6242050" y="4297363"/>
            <a:ext cx="668338" cy="24765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EAEAEA"/>
            </a:outerShdw>
          </a:effectLst>
        </p:spPr>
        <p:txBody>
          <a:bodyPr wrap="none" lIns="18000" tIns="10800" rIns="18000" bIns="10800" anchor="ctr"/>
          <a:lstStyle/>
          <a:p>
            <a:pPr algn="ctr" eaLnBrk="0" hangingPunct="0">
              <a:defRPr/>
            </a:pPr>
            <a:r>
              <a:rPr kumimoji="0" lang="ja-JP" altLang="en-US" sz="1200">
                <a:solidFill>
                  <a:srgbClr val="000000"/>
                </a:solidFill>
                <a:latin typeface="新細明體" pitchFamily="18" charset="-120"/>
              </a:rPr>
              <a:t>持出</a:t>
            </a:r>
          </a:p>
        </p:txBody>
      </p:sp>
      <p:sp>
        <p:nvSpPr>
          <p:cNvPr id="77854" name="Oval 29"/>
          <p:cNvSpPr>
            <a:spLocks noChangeArrowheads="1"/>
          </p:cNvSpPr>
          <p:nvPr/>
        </p:nvSpPr>
        <p:spPr bwMode="auto">
          <a:xfrm>
            <a:off x="1957388" y="4876800"/>
            <a:ext cx="5181600" cy="330200"/>
          </a:xfrm>
          <a:prstGeom prst="ellipse">
            <a:avLst/>
          </a:prstGeom>
          <a:solidFill>
            <a:srgbClr val="EAEAEA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6000"/>
              </a:lnSpc>
            </a:pPr>
            <a:r>
              <a:rPr kumimoji="0" lang="zh-TW" altLang="en-US" sz="1200">
                <a:solidFill>
                  <a:srgbClr val="000000"/>
                </a:solidFill>
                <a:latin typeface="Times New Roman" pitchFamily="18" charset="0"/>
              </a:rPr>
              <a:t>新竹貨運網路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789488" y="1793875"/>
            <a:ext cx="1165225" cy="590550"/>
            <a:chOff x="8245" y="2802"/>
            <a:chExt cx="2980" cy="1725"/>
          </a:xfrm>
        </p:grpSpPr>
        <p:pic>
          <p:nvPicPr>
            <p:cNvPr id="77874" name="Picture 3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085" y="2802"/>
              <a:ext cx="2140" cy="136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</p:pic>
        <p:pic>
          <p:nvPicPr>
            <p:cNvPr id="77875" name="Picture 3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245" y="3065"/>
              <a:ext cx="2160" cy="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7856" name="Text Box 33"/>
          <p:cNvSpPr txBox="1">
            <a:spLocks noChangeArrowheads="1"/>
          </p:cNvSpPr>
          <p:nvPr/>
        </p:nvSpPr>
        <p:spPr bwMode="auto">
          <a:xfrm>
            <a:off x="8393113" y="2112963"/>
            <a:ext cx="641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1200">
                <a:solidFill>
                  <a:srgbClr val="000000"/>
                </a:solidFill>
                <a:latin typeface="Times New Roman" pitchFamily="18" charset="0"/>
              </a:rPr>
              <a:t>收貨人</a:t>
            </a:r>
            <a:endParaRPr kumimoji="0" lang="ja-JP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77857" name="Picture 34"/>
          <p:cNvPicPr>
            <a:picLocks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16313" y="1660525"/>
            <a:ext cx="106680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7858" name="AutoShape 35"/>
          <p:cNvSpPr>
            <a:spLocks noChangeArrowheads="1"/>
          </p:cNvSpPr>
          <p:nvPr/>
        </p:nvSpPr>
        <p:spPr bwMode="auto">
          <a:xfrm>
            <a:off x="2197100" y="1814513"/>
            <a:ext cx="1014413" cy="550862"/>
          </a:xfrm>
          <a:prstGeom prst="leftRightArrow">
            <a:avLst>
              <a:gd name="adj1" fmla="val 50000"/>
              <a:gd name="adj2" fmla="val 36830"/>
            </a:avLst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prstShdw prst="shdw13" dist="53882" dir="13500000">
              <a:srgbClr val="EAEAEA"/>
            </a:prstShdw>
          </a:effectLst>
        </p:spPr>
        <p:txBody>
          <a:bodyPr wrap="none" anchor="ctr"/>
          <a:lstStyle/>
          <a:p>
            <a:pPr algn="ctr" eaLnBrk="0" hangingPunct="0">
              <a:lnSpc>
                <a:spcPct val="120000"/>
              </a:lnSpc>
            </a:pPr>
            <a:r>
              <a:rPr kumimoji="0" lang="ja-JP" altLang="en-US" sz="1200">
                <a:solidFill>
                  <a:srgbClr val="000000"/>
                </a:solidFill>
                <a:latin typeface="Times New Roman" pitchFamily="18" charset="0"/>
              </a:rPr>
              <a:t>電話</a:t>
            </a:r>
          </a:p>
          <a:p>
            <a:pPr algn="ctr" eaLnBrk="0" hangingPunct="0"/>
            <a:endParaRPr kumimoji="0" lang="ja-JP" altLang="en-US" sz="120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7859" name="Text Box 36"/>
          <p:cNvSpPr txBox="1">
            <a:spLocks noChangeArrowheads="1"/>
          </p:cNvSpPr>
          <p:nvPr/>
        </p:nvSpPr>
        <p:spPr bwMode="auto">
          <a:xfrm>
            <a:off x="6394450" y="1341438"/>
            <a:ext cx="1282700" cy="284162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1200">
                <a:solidFill>
                  <a:srgbClr val="000000"/>
                </a:solidFill>
                <a:latin typeface="新細明體" pitchFamily="18" charset="-120"/>
              </a:rPr>
              <a:t>住家</a:t>
            </a:r>
            <a:r>
              <a:rPr kumimoji="0" lang="ja-JP" altLang="en-US" sz="1200">
                <a:solidFill>
                  <a:srgbClr val="000000"/>
                </a:solidFill>
                <a:latin typeface="新細明體" pitchFamily="18" charset="-120"/>
              </a:rPr>
              <a:t>、</a:t>
            </a:r>
            <a:r>
              <a:rPr kumimoji="0" lang="zh-TW" altLang="en-US" sz="1200">
                <a:solidFill>
                  <a:srgbClr val="000000"/>
                </a:solidFill>
                <a:latin typeface="新細明體" pitchFamily="18" charset="-120"/>
              </a:rPr>
              <a:t>公司的</a:t>
            </a:r>
            <a:r>
              <a:rPr kumimoji="0" lang="en-US" altLang="zh-TW" sz="1200">
                <a:solidFill>
                  <a:srgbClr val="000000"/>
                </a:solidFill>
                <a:latin typeface="新細明體" pitchFamily="18" charset="-120"/>
              </a:rPr>
              <a:t>PC</a:t>
            </a:r>
          </a:p>
        </p:txBody>
      </p:sp>
      <p:sp>
        <p:nvSpPr>
          <p:cNvPr id="77860" name="Line 37"/>
          <p:cNvSpPr>
            <a:spLocks noChangeShapeType="1"/>
          </p:cNvSpPr>
          <p:nvPr/>
        </p:nvSpPr>
        <p:spPr bwMode="auto">
          <a:xfrm>
            <a:off x="7519988" y="4545013"/>
            <a:ext cx="1587" cy="1106487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7861" name="Rectangle 38"/>
          <p:cNvSpPr>
            <a:spLocks noChangeArrowheads="1"/>
          </p:cNvSpPr>
          <p:nvPr/>
        </p:nvSpPr>
        <p:spPr bwMode="auto">
          <a:xfrm>
            <a:off x="7405688" y="4343400"/>
            <a:ext cx="609600" cy="123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zh-TW" altLang="en-US"/>
          </a:p>
        </p:txBody>
      </p:sp>
      <p:pic>
        <p:nvPicPr>
          <p:cNvPr id="77862" name="Picture 3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26288" y="4230688"/>
            <a:ext cx="66198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1176" name="AutoShape 40"/>
          <p:cNvSpPr>
            <a:spLocks noChangeArrowheads="1"/>
          </p:cNvSpPr>
          <p:nvPr/>
        </p:nvSpPr>
        <p:spPr bwMode="auto">
          <a:xfrm>
            <a:off x="2540000" y="4276725"/>
            <a:ext cx="868363" cy="24765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EAEAEA"/>
            </a:outerShdw>
          </a:effectLst>
        </p:spPr>
        <p:txBody>
          <a:bodyPr wrap="none" lIns="18000" tIns="10800" rIns="18000" bIns="10800" anchor="ctr"/>
          <a:lstStyle/>
          <a:p>
            <a:pPr algn="ctr" eaLnBrk="0" hangingPunct="0">
              <a:defRPr/>
            </a:pPr>
            <a:r>
              <a:rPr kumimoji="0" lang="zh-TW" altLang="en-US" sz="1200">
                <a:solidFill>
                  <a:srgbClr val="000000"/>
                </a:solidFill>
                <a:latin typeface="MS Gothic" pitchFamily="49" charset="-128"/>
              </a:rPr>
              <a:t>簽單掃描</a:t>
            </a:r>
          </a:p>
        </p:txBody>
      </p:sp>
      <p:sp>
        <p:nvSpPr>
          <p:cNvPr id="77864" name="Line 41"/>
          <p:cNvSpPr>
            <a:spLocks noChangeShapeType="1"/>
          </p:cNvSpPr>
          <p:nvPr/>
        </p:nvSpPr>
        <p:spPr bwMode="auto">
          <a:xfrm>
            <a:off x="1897063" y="2476500"/>
            <a:ext cx="0" cy="360363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7865" name="Text Box 42"/>
          <p:cNvSpPr txBox="1">
            <a:spLocks noChangeArrowheads="1"/>
          </p:cNvSpPr>
          <p:nvPr/>
        </p:nvSpPr>
        <p:spPr bwMode="auto">
          <a:xfrm>
            <a:off x="1981200" y="2527300"/>
            <a:ext cx="15255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200" b="1">
                <a:solidFill>
                  <a:srgbClr val="FF0000"/>
                </a:solidFill>
                <a:latin typeface="Square721 BT" pitchFamily="34" charset="0"/>
              </a:rPr>
              <a:t>GPRS</a:t>
            </a:r>
            <a:r>
              <a:rPr kumimoji="0" lang="zh-TW" altLang="en-US" sz="1200" b="1">
                <a:solidFill>
                  <a:srgbClr val="FF0000"/>
                </a:solidFill>
                <a:latin typeface="新細明體" pitchFamily="18" charset="-120"/>
              </a:rPr>
              <a:t>派遣通知取件</a:t>
            </a:r>
          </a:p>
        </p:txBody>
      </p:sp>
      <p:sp>
        <p:nvSpPr>
          <p:cNvPr id="77866" name="Line 43"/>
          <p:cNvSpPr>
            <a:spLocks noChangeShapeType="1"/>
          </p:cNvSpPr>
          <p:nvPr/>
        </p:nvSpPr>
        <p:spPr bwMode="auto">
          <a:xfrm rot="-5400000" flipH="1" flipV="1">
            <a:off x="1608932" y="5549106"/>
            <a:ext cx="0" cy="719137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7867" name="Text Box 44"/>
          <p:cNvSpPr txBox="1">
            <a:spLocks noChangeArrowheads="1"/>
          </p:cNvSpPr>
          <p:nvPr/>
        </p:nvSpPr>
        <p:spPr bwMode="auto">
          <a:xfrm>
            <a:off x="246063" y="557688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1200">
                <a:solidFill>
                  <a:srgbClr val="000000"/>
                </a:solidFill>
              </a:rPr>
              <a:t>寄件人簽收人</a:t>
            </a:r>
          </a:p>
          <a:p>
            <a:pPr eaLnBrk="0" hangingPunct="0"/>
            <a:r>
              <a:rPr kumimoji="0" lang="zh-TW" altLang="en-US" sz="1200">
                <a:solidFill>
                  <a:srgbClr val="000000"/>
                </a:solidFill>
              </a:rPr>
              <a:t>簽單查詢</a:t>
            </a:r>
            <a:endParaRPr kumimoji="0" lang="zh-TW" altLang="en-US" sz="1200" b="1">
              <a:solidFill>
                <a:srgbClr val="000000"/>
              </a:solidFill>
            </a:endParaRPr>
          </a:p>
        </p:txBody>
      </p:sp>
      <p:sp>
        <p:nvSpPr>
          <p:cNvPr id="77868" name="AutoShape 45"/>
          <p:cNvSpPr>
            <a:spLocks noChangeArrowheads="1"/>
          </p:cNvSpPr>
          <p:nvPr/>
        </p:nvSpPr>
        <p:spPr bwMode="auto">
          <a:xfrm>
            <a:off x="1839913" y="5680075"/>
            <a:ext cx="6057900" cy="457200"/>
          </a:xfrm>
          <a:prstGeom prst="can">
            <a:avLst>
              <a:gd name="adj" fmla="val 25000"/>
            </a:avLst>
          </a:prstGeom>
          <a:solidFill>
            <a:srgbClr val="FF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7869" name="Text Box 46"/>
          <p:cNvSpPr txBox="1">
            <a:spLocks noChangeArrowheads="1"/>
          </p:cNvSpPr>
          <p:nvPr/>
        </p:nvSpPr>
        <p:spPr bwMode="auto">
          <a:xfrm>
            <a:off x="3430588" y="5795963"/>
            <a:ext cx="2514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kumimoji="0" lang="zh-TW" altLang="en-US" sz="1200">
                <a:solidFill>
                  <a:srgbClr val="000000"/>
                </a:solidFill>
                <a:latin typeface="MS Gothic" pitchFamily="49" charset="-128"/>
              </a:rPr>
              <a:t>貨物追蹤資料庫</a:t>
            </a:r>
            <a:endParaRPr kumimoji="0" lang="zh-TW" altLang="en-US" sz="1200">
              <a:latin typeface="Times New Roman" pitchFamily="18" charset="0"/>
            </a:endParaRPr>
          </a:p>
        </p:txBody>
      </p:sp>
      <p:pic>
        <p:nvPicPr>
          <p:cNvPr id="77870" name="Picture 47" descr="n49_0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4038" y="1679575"/>
            <a:ext cx="1285875" cy="771525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</p:pic>
      <p:sp>
        <p:nvSpPr>
          <p:cNvPr id="77871" name="Text Box 48"/>
          <p:cNvSpPr txBox="1">
            <a:spLocks noChangeArrowheads="1"/>
          </p:cNvSpPr>
          <p:nvPr/>
        </p:nvSpPr>
        <p:spPr bwMode="auto">
          <a:xfrm>
            <a:off x="1970088" y="1341438"/>
            <a:ext cx="1462087" cy="284162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1200">
                <a:solidFill>
                  <a:srgbClr val="000000"/>
                </a:solidFill>
                <a:latin typeface="新細明體" pitchFamily="18" charset="-120"/>
              </a:rPr>
              <a:t>營業</a:t>
            </a:r>
            <a:r>
              <a:rPr kumimoji="0" lang="ja-JP" altLang="en-US" sz="1200">
                <a:solidFill>
                  <a:srgbClr val="000000"/>
                </a:solidFill>
                <a:latin typeface="新細明體" pitchFamily="18" charset="-120"/>
              </a:rPr>
              <a:t>所、</a:t>
            </a:r>
            <a:r>
              <a:rPr kumimoji="0" lang="en-US" altLang="zh-TW" sz="1200">
                <a:solidFill>
                  <a:srgbClr val="000000"/>
                </a:solidFill>
                <a:latin typeface="新細明體" pitchFamily="18" charset="-120"/>
              </a:rPr>
              <a:t>Call Center</a:t>
            </a:r>
          </a:p>
        </p:txBody>
      </p:sp>
      <p:sp>
        <p:nvSpPr>
          <p:cNvPr id="77872" name="AutoShape 49"/>
          <p:cNvSpPr>
            <a:spLocks noChangeArrowheads="1"/>
          </p:cNvSpPr>
          <p:nvPr/>
        </p:nvSpPr>
        <p:spPr bwMode="auto">
          <a:xfrm>
            <a:off x="6540500" y="1793875"/>
            <a:ext cx="1014413" cy="550863"/>
          </a:xfrm>
          <a:prstGeom prst="leftRightArrow">
            <a:avLst>
              <a:gd name="adj1" fmla="val 50000"/>
              <a:gd name="adj2" fmla="val 36830"/>
            </a:avLst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prstShdw prst="shdw13" dist="53882" dir="13500000">
              <a:srgbClr val="EAEAEA"/>
            </a:prstShdw>
          </a:effectLst>
        </p:spPr>
        <p:txBody>
          <a:bodyPr wrap="none" anchor="ctr"/>
          <a:lstStyle/>
          <a:p>
            <a:pPr algn="ctr" eaLnBrk="0" hangingPunct="0">
              <a:lnSpc>
                <a:spcPct val="120000"/>
              </a:lnSpc>
            </a:pPr>
            <a:r>
              <a:rPr kumimoji="0" lang="zh-TW" altLang="en-US" sz="1200">
                <a:solidFill>
                  <a:srgbClr val="000000"/>
                </a:solidFill>
                <a:latin typeface="Times New Roman" pitchFamily="18" charset="0"/>
              </a:rPr>
              <a:t>網路</a:t>
            </a:r>
          </a:p>
          <a:p>
            <a:pPr algn="ctr" eaLnBrk="0" hangingPunct="0"/>
            <a:endParaRPr kumimoji="0" lang="ja-JP" altLang="en-US" sz="120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pic>
        <p:nvPicPr>
          <p:cNvPr id="77873" name="Picture 50" descr="test-10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74013" y="1565275"/>
            <a:ext cx="7239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F8763D-AE86-4EE2-B5A2-6ED07A42B494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01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新運貨運</a:t>
            </a:r>
            <a:r>
              <a:rPr lang="en-US" altLang="zh-TW" smtClean="0"/>
              <a:t>-</a:t>
            </a:r>
            <a:r>
              <a:rPr lang="zh-TW" altLang="en-US" smtClean="0"/>
              <a:t>系統功能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600" b="1" smtClean="0">
                <a:latin typeface="Square721 BT" pitchFamily="34" charset="0"/>
              </a:rPr>
              <a:t>Warehouse Management System </a:t>
            </a:r>
            <a:r>
              <a:rPr lang="en-US" altLang="zh-TW" sz="2600" smtClean="0">
                <a:latin typeface="Square721 BT" pitchFamily="34" charset="0"/>
              </a:rPr>
              <a:t>(WMS)</a:t>
            </a:r>
          </a:p>
          <a:p>
            <a:pPr lvl="1" eaLnBrk="1" hangingPunct="1"/>
            <a:r>
              <a:rPr lang="zh-TW" altLang="en-US" sz="2400" smtClean="0">
                <a:latin typeface="Square721 BT" pitchFamily="34" charset="0"/>
              </a:rPr>
              <a:t>進貨</a:t>
            </a:r>
          </a:p>
          <a:p>
            <a:pPr lvl="2" eaLnBrk="1" hangingPunct="1"/>
            <a:r>
              <a:rPr lang="zh-TW" altLang="en-US" sz="2000" smtClean="0">
                <a:latin typeface="Square721 BT" pitchFamily="34" charset="0"/>
              </a:rPr>
              <a:t>進貨通知、進貨檢驗、相關報表提供</a:t>
            </a:r>
          </a:p>
          <a:p>
            <a:pPr lvl="1" eaLnBrk="1" hangingPunct="1"/>
            <a:r>
              <a:rPr lang="zh-TW" altLang="en-US" sz="2400" smtClean="0">
                <a:latin typeface="Square721 BT" pitchFamily="34" charset="0"/>
              </a:rPr>
              <a:t>庫存管理 </a:t>
            </a:r>
          </a:p>
          <a:p>
            <a:pPr lvl="2" eaLnBrk="1" hangingPunct="1"/>
            <a:r>
              <a:rPr lang="zh-TW" altLang="en-US" sz="2000" smtClean="0">
                <a:latin typeface="Square721 BT" pitchFamily="34" charset="0"/>
              </a:rPr>
              <a:t>多倉管理、儲位管理、移倉調撥、庫存調整、盤點、相關報表提供</a:t>
            </a:r>
          </a:p>
          <a:p>
            <a:pPr lvl="1" eaLnBrk="1" hangingPunct="1"/>
            <a:r>
              <a:rPr lang="zh-TW" altLang="en-US" sz="2400" smtClean="0">
                <a:latin typeface="Square721 BT" pitchFamily="34" charset="0"/>
              </a:rPr>
              <a:t>流通加工</a:t>
            </a:r>
          </a:p>
          <a:p>
            <a:pPr lvl="2" eaLnBrk="1" hangingPunct="1"/>
            <a:r>
              <a:rPr lang="en-US" altLang="zh-TW" sz="2000" smtClean="0">
                <a:latin typeface="Square721 BT" pitchFamily="34" charset="0"/>
              </a:rPr>
              <a:t>BOM</a:t>
            </a:r>
            <a:r>
              <a:rPr lang="zh-TW" altLang="en-US" sz="2000" smtClean="0">
                <a:latin typeface="Square721 BT" pitchFamily="34" charset="0"/>
              </a:rPr>
              <a:t>管理、改包派工、加工領料、成品管理、加工、品管檢驗、相關報表提供</a:t>
            </a:r>
          </a:p>
          <a:p>
            <a:pPr lvl="1" eaLnBrk="1" hangingPunct="1"/>
            <a:r>
              <a:rPr lang="zh-TW" altLang="en-US" sz="2400" smtClean="0">
                <a:latin typeface="Square721 BT" pitchFamily="34" charset="0"/>
              </a:rPr>
              <a:t>揀貨及出貨</a:t>
            </a:r>
          </a:p>
          <a:p>
            <a:pPr lvl="2" eaLnBrk="1" hangingPunct="1"/>
            <a:r>
              <a:rPr lang="zh-TW" altLang="en-US" sz="2000" smtClean="0">
                <a:latin typeface="Square721 BT" pitchFamily="34" charset="0"/>
              </a:rPr>
              <a:t>播種式定儲位、摘取式定儲位、最短路徑動線、客戶特性動線、相關報表提供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7CA4A-AA4B-42CD-A3F0-572E600A8337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201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系統功能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600" b="1" smtClean="0">
                <a:latin typeface="Square721 BT" pitchFamily="34" charset="0"/>
              </a:rPr>
              <a:t>Warehouse Management System </a:t>
            </a:r>
            <a:r>
              <a:rPr lang="en-US" altLang="zh-TW" sz="2600" smtClean="0">
                <a:latin typeface="Square721 BT" pitchFamily="34" charset="0"/>
              </a:rPr>
              <a:t>(WMS)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>
                <a:latin typeface="Square721 BT" pitchFamily="34" charset="0"/>
              </a:rPr>
              <a:t>出貨配送與貨物追蹤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z="2000" smtClean="0">
                <a:latin typeface="Square721 BT" pitchFamily="34" charset="0"/>
              </a:rPr>
              <a:t>搭配</a:t>
            </a:r>
            <a:r>
              <a:rPr lang="en-US" altLang="zh-TW" sz="2000" smtClean="0">
                <a:latin typeface="Square721 BT" pitchFamily="34" charset="0"/>
              </a:rPr>
              <a:t>HHT</a:t>
            </a:r>
            <a:r>
              <a:rPr lang="zh-TW" altLang="en-US" sz="2000" smtClean="0">
                <a:latin typeface="Square721 BT" pitchFamily="34" charset="0"/>
              </a:rPr>
              <a:t>與</a:t>
            </a:r>
            <a:r>
              <a:rPr lang="en-US" altLang="zh-TW" sz="2000" smtClean="0">
                <a:latin typeface="Square721 BT" pitchFamily="34" charset="0"/>
              </a:rPr>
              <a:t>GPRS</a:t>
            </a:r>
            <a:r>
              <a:rPr lang="zh-TW" altLang="en-US" sz="2000" smtClean="0">
                <a:latin typeface="Square721 BT" pitchFamily="34" charset="0"/>
              </a:rPr>
              <a:t>做貨物追蹤，確實掌握貨物配送動向，提供網路貨物追蹤查詢功能，提供即時貨物配送狀態查詢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z="2000" smtClean="0">
                <a:latin typeface="Square721 BT" pitchFamily="34" charset="0"/>
              </a:rPr>
              <a:t>出貨檢驗、貨物追蹤、回單統計、相關報表提供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>
                <a:latin typeface="Square721 BT" pitchFamily="34" charset="0"/>
              </a:rPr>
              <a:t>退貨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z="2000" smtClean="0">
                <a:latin typeface="Square721 BT" pitchFamily="34" charset="0"/>
              </a:rPr>
              <a:t>退貨檢驗、退貨追蹤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>
                <a:latin typeface="Square721 BT" pitchFamily="34" charset="0"/>
              </a:rPr>
              <a:t>WKPI</a:t>
            </a:r>
            <a:r>
              <a:rPr lang="zh-TW" altLang="en-US" sz="2400" smtClean="0">
                <a:latin typeface="Square721 BT" pitchFamily="34" charset="0"/>
              </a:rPr>
              <a:t>績效管理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2000" smtClean="0">
                <a:latin typeface="Square721 BT" pitchFamily="34" charset="0"/>
              </a:rPr>
              <a:t>KPI</a:t>
            </a:r>
            <a:r>
              <a:rPr lang="zh-TW" altLang="en-US" sz="2000" smtClean="0">
                <a:latin typeface="Square721 BT" pitchFamily="34" charset="0"/>
              </a:rPr>
              <a:t>數據收集、</a:t>
            </a:r>
            <a:r>
              <a:rPr lang="en-US" altLang="zh-TW" sz="2000" smtClean="0">
                <a:latin typeface="Square721 BT" pitchFamily="34" charset="0"/>
              </a:rPr>
              <a:t>KPI</a:t>
            </a:r>
            <a:r>
              <a:rPr lang="zh-TW" altLang="en-US" sz="2000" smtClean="0">
                <a:latin typeface="Square721 BT" pitchFamily="34" charset="0"/>
              </a:rPr>
              <a:t>報表提供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>
                <a:latin typeface="Square721 BT" pitchFamily="34" charset="0"/>
              </a:rPr>
              <a:t>RF</a:t>
            </a:r>
            <a:r>
              <a:rPr lang="zh-TW" altLang="en-US" sz="2400" smtClean="0">
                <a:latin typeface="Square721 BT" pitchFamily="34" charset="0"/>
              </a:rPr>
              <a:t>系統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2000" smtClean="0">
                <a:latin typeface="Square721 BT" pitchFamily="34" charset="0"/>
              </a:rPr>
              <a:t>RF</a:t>
            </a:r>
            <a:r>
              <a:rPr lang="zh-TW" altLang="en-US" sz="2000" smtClean="0">
                <a:latin typeface="Square721 BT" pitchFamily="34" charset="0"/>
              </a:rPr>
              <a:t>查詢、</a:t>
            </a:r>
            <a:r>
              <a:rPr lang="en-US" altLang="zh-TW" sz="2000" smtClean="0">
                <a:latin typeface="Square721 BT" pitchFamily="34" charset="0"/>
              </a:rPr>
              <a:t>RF</a:t>
            </a:r>
            <a:r>
              <a:rPr lang="zh-TW" altLang="en-US" sz="2000" smtClean="0">
                <a:latin typeface="Square721 BT" pitchFamily="34" charset="0"/>
              </a:rPr>
              <a:t>檢驗、</a:t>
            </a:r>
            <a:r>
              <a:rPr lang="en-US" altLang="zh-TW" sz="2000" smtClean="0">
                <a:latin typeface="Square721 BT" pitchFamily="34" charset="0"/>
              </a:rPr>
              <a:t>RF</a:t>
            </a:r>
            <a:r>
              <a:rPr lang="zh-TW" altLang="en-US" sz="2000" smtClean="0">
                <a:latin typeface="Square721 BT" pitchFamily="34" charset="0"/>
              </a:rPr>
              <a:t>退貨處理、</a:t>
            </a:r>
            <a:r>
              <a:rPr lang="en-US" altLang="zh-TW" sz="2000" smtClean="0">
                <a:latin typeface="Square721 BT" pitchFamily="34" charset="0"/>
              </a:rPr>
              <a:t>RF</a:t>
            </a:r>
            <a:r>
              <a:rPr lang="zh-TW" altLang="en-US" sz="2000" smtClean="0">
                <a:latin typeface="Square721 BT" pitchFamily="34" charset="0"/>
              </a:rPr>
              <a:t>移倉調撥、</a:t>
            </a:r>
            <a:r>
              <a:rPr lang="en-US" altLang="zh-TW" sz="2000" smtClean="0">
                <a:latin typeface="Square721 BT" pitchFamily="34" charset="0"/>
              </a:rPr>
              <a:t>RF</a:t>
            </a:r>
            <a:r>
              <a:rPr lang="zh-TW" altLang="en-US" sz="2000" smtClean="0">
                <a:latin typeface="Square721 BT" pitchFamily="34" charset="0"/>
              </a:rPr>
              <a:t>盤點等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90D948-6495-43E8-94A4-F437AA4BB6B6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201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新竹貨運</a:t>
            </a:r>
            <a:r>
              <a:rPr lang="en-US" altLang="zh-TW" smtClean="0"/>
              <a:t>-</a:t>
            </a:r>
            <a:r>
              <a:rPr lang="zh-TW" altLang="en-US" smtClean="0"/>
              <a:t>系統功能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3000" smtClean="0">
                <a:latin typeface="標楷體" pitchFamily="65" charset="-120"/>
              </a:rPr>
              <a:t>訂單管理系統</a:t>
            </a:r>
            <a:r>
              <a:rPr lang="en-US" altLang="zh-TW" sz="3000" smtClean="0">
                <a:latin typeface="Square721 BT" pitchFamily="34" charset="0"/>
              </a:rPr>
              <a:t>(OMS)</a:t>
            </a:r>
          </a:p>
          <a:p>
            <a:pPr lvl="1" eaLnBrk="1" hangingPunct="1"/>
            <a:r>
              <a:rPr lang="zh-TW" altLang="en-US" sz="2600" smtClean="0">
                <a:latin typeface="標楷體" pitchFamily="65" charset="-120"/>
              </a:rPr>
              <a:t>網路下出貨單、進貨單、派工等</a:t>
            </a:r>
          </a:p>
          <a:p>
            <a:pPr lvl="1" eaLnBrk="1" hangingPunct="1"/>
            <a:r>
              <a:rPr lang="zh-TW" altLang="en-US" sz="2600" smtClean="0">
                <a:latin typeface="標楷體" pitchFamily="65" charset="-120"/>
              </a:rPr>
              <a:t>客戶單據查詢 </a:t>
            </a:r>
          </a:p>
          <a:p>
            <a:pPr lvl="1" eaLnBrk="1" hangingPunct="1"/>
            <a:r>
              <a:rPr lang="zh-TW" altLang="en-US" sz="2600" smtClean="0">
                <a:latin typeface="標楷體" pitchFamily="65" charset="-120"/>
              </a:rPr>
              <a:t>客戶庫存查詢 </a:t>
            </a:r>
          </a:p>
          <a:p>
            <a:pPr lvl="1" eaLnBrk="1" hangingPunct="1"/>
            <a:r>
              <a:rPr lang="zh-TW" altLang="en-US" sz="2600" smtClean="0">
                <a:latin typeface="標楷體" pitchFamily="65" charset="-120"/>
              </a:rPr>
              <a:t>加工狀態監控 </a:t>
            </a:r>
          </a:p>
          <a:p>
            <a:pPr lvl="1" eaLnBrk="1" hangingPunct="1"/>
            <a:r>
              <a:rPr lang="zh-TW" altLang="en-US" sz="2600" smtClean="0">
                <a:latin typeface="標楷體" pitchFamily="65" charset="-120"/>
              </a:rPr>
              <a:t>出貨檢驗進度 </a:t>
            </a:r>
          </a:p>
          <a:p>
            <a:pPr lvl="1" eaLnBrk="1" hangingPunct="1"/>
            <a:r>
              <a:rPr lang="en-US" altLang="zh-TW" sz="2600" smtClean="0">
                <a:latin typeface="標楷體" pitchFamily="65" charset="-120"/>
              </a:rPr>
              <a:t>EIQ</a:t>
            </a:r>
            <a:r>
              <a:rPr lang="zh-TW" altLang="en-US" sz="2600" smtClean="0">
                <a:latin typeface="標楷體" pitchFamily="65" charset="-120"/>
              </a:rPr>
              <a:t>及</a:t>
            </a:r>
            <a:r>
              <a:rPr lang="en-US" altLang="zh-TW" sz="2600" smtClean="0">
                <a:latin typeface="標楷體" pitchFamily="65" charset="-120"/>
              </a:rPr>
              <a:t>KPI</a:t>
            </a:r>
            <a:r>
              <a:rPr lang="zh-TW" altLang="en-US" sz="2600" smtClean="0">
                <a:latin typeface="標楷體" pitchFamily="65" charset="-120"/>
              </a:rPr>
              <a:t>等分析 </a:t>
            </a:r>
          </a:p>
          <a:p>
            <a:pPr lvl="1" eaLnBrk="1" hangingPunct="1"/>
            <a:r>
              <a:rPr lang="zh-TW" altLang="en-US" sz="2600" smtClean="0">
                <a:latin typeface="標楷體" pitchFamily="65" charset="-120"/>
              </a:rPr>
              <a:t>下單方式：</a:t>
            </a:r>
            <a:r>
              <a:rPr lang="en-US" altLang="zh-TW" sz="2600" smtClean="0">
                <a:latin typeface="標楷體" pitchFamily="65" charset="-120"/>
              </a:rPr>
              <a:t>Web Services</a:t>
            </a:r>
            <a:r>
              <a:rPr lang="zh-TW" altLang="en-US" sz="2600" smtClean="0">
                <a:latin typeface="標楷體" pitchFamily="65" charset="-120"/>
              </a:rPr>
              <a:t>、網路下單、網路傳檔 </a:t>
            </a:r>
          </a:p>
          <a:p>
            <a:pPr lvl="1" eaLnBrk="1" hangingPunct="1"/>
            <a:r>
              <a:rPr lang="zh-TW" altLang="en-US" sz="2600" smtClean="0">
                <a:latin typeface="標楷體" pitchFamily="65" charset="-120"/>
              </a:rPr>
              <a:t>訂單處理流程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828</Words>
  <Application>Microsoft Office PowerPoint</Application>
  <PresentationFormat>如螢幕大小 (4:3)</PresentationFormat>
  <Paragraphs>144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教學目標</vt:lpstr>
      <vt:lpstr>新竹貨運-簡介</vt:lpstr>
      <vt:lpstr>新竹貨運-發展目標</vt:lpstr>
      <vt:lpstr>新竹貨運-發展策略</vt:lpstr>
      <vt:lpstr>新竹貨運-發展架構</vt:lpstr>
      <vt:lpstr>新竹貨運-營運模式</vt:lpstr>
      <vt:lpstr>新竹貨運-配送流程</vt:lpstr>
      <vt:lpstr>新運貨運-系統功能</vt:lpstr>
      <vt:lpstr>新竹貨運-系統功能</vt:lpstr>
      <vt:lpstr>新竹貨運-系統功能</vt:lpstr>
      <vt:lpstr>投影片 10</vt:lpstr>
      <vt:lpstr>新竹貨運-系統功能</vt:lpstr>
      <vt:lpstr>新竹貨運-系統功能</vt:lpstr>
      <vt:lpstr>新竹貨運-系統功能</vt:lpstr>
      <vt:lpstr>新竹貨運-系統功能</vt:lpstr>
      <vt:lpstr>新竹貨運-系統功能</vt:lpstr>
      <vt:lpstr>投影片 16</vt:lpstr>
      <vt:lpstr>新竹貨運-競爭優勢策略分析</vt:lpstr>
      <vt:lpstr>新竹貨運-成效評估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新竹貨運-簡介</dc:title>
  <dc:creator>Your User Name</dc:creator>
  <cp:lastModifiedBy>Your User Name</cp:lastModifiedBy>
  <cp:revision>1</cp:revision>
  <dcterms:created xsi:type="dcterms:W3CDTF">2010-07-17T14:37:06Z</dcterms:created>
  <dcterms:modified xsi:type="dcterms:W3CDTF">2010-07-17T14:37:45Z</dcterms:modified>
</cp:coreProperties>
</file>